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375" r:id="rId6"/>
    <p:sldId id="376" r:id="rId7"/>
    <p:sldId id="374" r:id="rId8"/>
    <p:sldId id="309" r:id="rId9"/>
    <p:sldId id="311" r:id="rId10"/>
    <p:sldId id="313" r:id="rId11"/>
    <p:sldId id="315" r:id="rId12"/>
    <p:sldId id="318" r:id="rId13"/>
    <p:sldId id="319" r:id="rId14"/>
    <p:sldId id="323" r:id="rId15"/>
    <p:sldId id="324" r:id="rId16"/>
    <p:sldId id="259" r:id="rId17"/>
    <p:sldId id="325" r:id="rId18"/>
    <p:sldId id="326" r:id="rId19"/>
    <p:sldId id="327" r:id="rId20"/>
    <p:sldId id="328" r:id="rId21"/>
    <p:sldId id="331" r:id="rId22"/>
    <p:sldId id="330" r:id="rId23"/>
    <p:sldId id="333" r:id="rId24"/>
    <p:sldId id="334" r:id="rId25"/>
    <p:sldId id="335" r:id="rId26"/>
    <p:sldId id="336" r:id="rId27"/>
    <p:sldId id="337" r:id="rId28"/>
    <p:sldId id="338" r:id="rId29"/>
    <p:sldId id="269" r:id="rId30"/>
    <p:sldId id="271" r:id="rId31"/>
    <p:sldId id="340" r:id="rId32"/>
    <p:sldId id="342" r:id="rId33"/>
    <p:sldId id="347" r:id="rId34"/>
    <p:sldId id="348" r:id="rId35"/>
    <p:sldId id="349" r:id="rId36"/>
    <p:sldId id="261" r:id="rId37"/>
    <p:sldId id="278" r:id="rId38"/>
    <p:sldId id="388" r:id="rId39"/>
    <p:sldId id="385" r:id="rId40"/>
    <p:sldId id="351" r:id="rId41"/>
    <p:sldId id="352" r:id="rId42"/>
    <p:sldId id="353" r:id="rId43"/>
    <p:sldId id="354" r:id="rId44"/>
    <p:sldId id="355" r:id="rId45"/>
    <p:sldId id="356" r:id="rId46"/>
    <p:sldId id="358" r:id="rId47"/>
    <p:sldId id="359" r:id="rId48"/>
    <p:sldId id="360" r:id="rId49"/>
    <p:sldId id="361" r:id="rId50"/>
    <p:sldId id="362" r:id="rId51"/>
    <p:sldId id="363" r:id="rId52"/>
    <p:sldId id="364" r:id="rId53"/>
    <p:sldId id="365" r:id="rId54"/>
    <p:sldId id="366" r:id="rId55"/>
    <p:sldId id="367" r:id="rId56"/>
    <p:sldId id="368" r:id="rId57"/>
    <p:sldId id="369" r:id="rId58"/>
    <p:sldId id="370" r:id="rId59"/>
    <p:sldId id="371" r:id="rId60"/>
    <p:sldId id="372" r:id="rId61"/>
    <p:sldId id="264" r:id="rId62"/>
    <p:sldId id="387" r:id="rId63"/>
    <p:sldId id="378" r:id="rId64"/>
    <p:sldId id="379" r:id="rId65"/>
    <p:sldId id="265" r:id="rId66"/>
    <p:sldId id="279" r:id="rId67"/>
    <p:sldId id="280" r:id="rId68"/>
    <p:sldId id="380" r:id="rId69"/>
    <p:sldId id="381" r:id="rId70"/>
    <p:sldId id="382" r:id="rId71"/>
    <p:sldId id="281" r:id="rId72"/>
    <p:sldId id="383" r:id="rId73"/>
    <p:sldId id="384" r:id="rId74"/>
  </p:sldIdLst>
  <p:sldSz cx="9144000" cy="6858000" type="screen4x3"/>
  <p:notesSz cx="6858000" cy="9144000"/>
  <p:custDataLst>
    <p:tags r:id="rId75"/>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00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F8CA19-ED0C-4BFB-A6B0-C2B00815E04F}" type="slidenum">
              <a:rPr lang="en-US"/>
              <a:pPr/>
              <a:t>‹#›</a:t>
            </a:fld>
            <a:endParaRPr lang="en-US"/>
          </a:p>
        </p:txBody>
      </p:sp>
    </p:spTree>
    <p:extLst>
      <p:ext uri="{BB962C8B-B14F-4D97-AF65-F5344CB8AC3E}">
        <p14:creationId xmlns:p14="http://schemas.microsoft.com/office/powerpoint/2010/main" val="2354075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5A052B3-18FD-489C-86EB-15FD841D32EA}" type="slidenum">
              <a:rPr lang="en-US"/>
              <a:pPr/>
              <a:t>‹#›</a:t>
            </a:fld>
            <a:endParaRPr lang="en-US"/>
          </a:p>
        </p:txBody>
      </p:sp>
    </p:spTree>
    <p:extLst>
      <p:ext uri="{BB962C8B-B14F-4D97-AF65-F5344CB8AC3E}">
        <p14:creationId xmlns:p14="http://schemas.microsoft.com/office/powerpoint/2010/main" val="1809126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8E1916-8B48-4B1A-ACAF-E9BD7EF408F2}" type="slidenum">
              <a:rPr lang="en-US"/>
              <a:pPr/>
              <a:t>‹#›</a:t>
            </a:fld>
            <a:endParaRPr lang="en-US"/>
          </a:p>
        </p:txBody>
      </p:sp>
    </p:spTree>
    <p:extLst>
      <p:ext uri="{BB962C8B-B14F-4D97-AF65-F5344CB8AC3E}">
        <p14:creationId xmlns:p14="http://schemas.microsoft.com/office/powerpoint/2010/main" val="864341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811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1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727825" y="6408738"/>
            <a:ext cx="1919288" cy="365125"/>
          </a:xfrm>
        </p:spPr>
        <p:txBody>
          <a:bodyPr/>
          <a:lstStyle>
            <a:lvl1pPr>
              <a:defRPr/>
            </a:lvl1pPr>
          </a:lstStyle>
          <a:p>
            <a:pPr>
              <a:defRPr/>
            </a:pPr>
            <a:fld id="{2C3179F3-A906-4CFE-9DF5-3D43133BB25F}" type="datetimeFigureOut">
              <a:rPr lang="en-US"/>
              <a:pPr>
                <a:defRPr/>
              </a:pPr>
              <a:t>3/2/2026</a:t>
            </a:fld>
            <a:endParaRPr lang="en-US"/>
          </a:p>
        </p:txBody>
      </p:sp>
      <p:sp>
        <p:nvSpPr>
          <p:cNvPr id="6" name="Footer Placeholder 5"/>
          <p:cNvSpPr>
            <a:spLocks noGrp="1"/>
          </p:cNvSpPr>
          <p:nvPr>
            <p:ph type="ftr" sz="quarter" idx="11"/>
          </p:nvPr>
        </p:nvSpPr>
        <p:spPr>
          <a:xfrm>
            <a:off x="4379913" y="6408738"/>
            <a:ext cx="2351087"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647113" y="6408738"/>
            <a:ext cx="366712" cy="365125"/>
          </a:xfrm>
        </p:spPr>
        <p:txBody>
          <a:bodyPr/>
          <a:lstStyle>
            <a:lvl1pPr>
              <a:defRPr/>
            </a:lvl1pPr>
          </a:lstStyle>
          <a:p>
            <a:pPr>
              <a:defRPr/>
            </a:pPr>
            <a:fld id="{F20C537A-452A-40D2-988E-ED461D113E35}" type="slidenum">
              <a:rPr lang="en-US"/>
              <a:pPr>
                <a:defRPr/>
              </a:pPr>
              <a:t>‹#›</a:t>
            </a:fld>
            <a:endParaRPr lang="en-US"/>
          </a:p>
        </p:txBody>
      </p:sp>
    </p:spTree>
    <p:extLst>
      <p:ext uri="{BB962C8B-B14F-4D97-AF65-F5344CB8AC3E}">
        <p14:creationId xmlns:p14="http://schemas.microsoft.com/office/powerpoint/2010/main" val="2033987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2110E8-4BE8-42ED-9CBE-B5D52799F0BC}" type="slidenum">
              <a:rPr lang="en-US"/>
              <a:pPr/>
              <a:t>‹#›</a:t>
            </a:fld>
            <a:endParaRPr lang="en-US"/>
          </a:p>
        </p:txBody>
      </p:sp>
    </p:spTree>
    <p:extLst>
      <p:ext uri="{BB962C8B-B14F-4D97-AF65-F5344CB8AC3E}">
        <p14:creationId xmlns:p14="http://schemas.microsoft.com/office/powerpoint/2010/main" val="1823479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DF2A75-0A7D-4D1B-8734-4F66C41C79CF}" type="slidenum">
              <a:rPr lang="en-US"/>
              <a:pPr/>
              <a:t>‹#›</a:t>
            </a:fld>
            <a:endParaRPr lang="en-US"/>
          </a:p>
        </p:txBody>
      </p:sp>
    </p:spTree>
    <p:extLst>
      <p:ext uri="{BB962C8B-B14F-4D97-AF65-F5344CB8AC3E}">
        <p14:creationId xmlns:p14="http://schemas.microsoft.com/office/powerpoint/2010/main" val="4265074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977CC2-73F7-4269-8CAE-608395B9641C}" type="slidenum">
              <a:rPr lang="en-US"/>
              <a:pPr/>
              <a:t>‹#›</a:t>
            </a:fld>
            <a:endParaRPr lang="en-US"/>
          </a:p>
        </p:txBody>
      </p:sp>
    </p:spTree>
    <p:extLst>
      <p:ext uri="{BB962C8B-B14F-4D97-AF65-F5344CB8AC3E}">
        <p14:creationId xmlns:p14="http://schemas.microsoft.com/office/powerpoint/2010/main" val="3894441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33A55A6-C31D-4FE1-B7BE-9DDB95F4A580}" type="slidenum">
              <a:rPr lang="en-US"/>
              <a:pPr/>
              <a:t>‹#›</a:t>
            </a:fld>
            <a:endParaRPr lang="en-US"/>
          </a:p>
        </p:txBody>
      </p:sp>
    </p:spTree>
    <p:extLst>
      <p:ext uri="{BB962C8B-B14F-4D97-AF65-F5344CB8AC3E}">
        <p14:creationId xmlns:p14="http://schemas.microsoft.com/office/powerpoint/2010/main" val="3176099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9DBFC99-3991-4367-931F-2DA112936EB1}" type="slidenum">
              <a:rPr lang="en-US"/>
              <a:pPr/>
              <a:t>‹#›</a:t>
            </a:fld>
            <a:endParaRPr lang="en-US"/>
          </a:p>
        </p:txBody>
      </p:sp>
    </p:spTree>
    <p:extLst>
      <p:ext uri="{BB962C8B-B14F-4D97-AF65-F5344CB8AC3E}">
        <p14:creationId xmlns:p14="http://schemas.microsoft.com/office/powerpoint/2010/main" val="3324434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BCB3CB2-A4A4-4C29-BB79-F8732124D186}" type="slidenum">
              <a:rPr lang="en-US"/>
              <a:pPr/>
              <a:t>‹#›</a:t>
            </a:fld>
            <a:endParaRPr lang="en-US"/>
          </a:p>
        </p:txBody>
      </p:sp>
    </p:spTree>
    <p:extLst>
      <p:ext uri="{BB962C8B-B14F-4D97-AF65-F5344CB8AC3E}">
        <p14:creationId xmlns:p14="http://schemas.microsoft.com/office/powerpoint/2010/main" val="1348783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18A159-7D35-41C8-9D82-3AA8A335678B}" type="slidenum">
              <a:rPr lang="en-US"/>
              <a:pPr/>
              <a:t>‹#›</a:t>
            </a:fld>
            <a:endParaRPr lang="en-US"/>
          </a:p>
        </p:txBody>
      </p:sp>
    </p:spTree>
    <p:extLst>
      <p:ext uri="{BB962C8B-B14F-4D97-AF65-F5344CB8AC3E}">
        <p14:creationId xmlns:p14="http://schemas.microsoft.com/office/powerpoint/2010/main" val="1370001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FBB0563-1B78-4897-83C2-19FBF0B8DBF6}" type="slidenum">
              <a:rPr lang="en-US"/>
              <a:pPr/>
              <a:t>‹#›</a:t>
            </a:fld>
            <a:endParaRPr lang="en-US"/>
          </a:p>
        </p:txBody>
      </p:sp>
    </p:spTree>
    <p:extLst>
      <p:ext uri="{BB962C8B-B14F-4D97-AF65-F5344CB8AC3E}">
        <p14:creationId xmlns:p14="http://schemas.microsoft.com/office/powerpoint/2010/main" val="3832326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646D499-A634-497A-A3CE-B4962443A57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560" y="548680"/>
            <a:ext cx="7772400" cy="1470025"/>
          </a:xfrm>
        </p:spPr>
        <p:txBody>
          <a:bodyPr/>
          <a:lstStyle/>
          <a:p>
            <a:r>
              <a:rPr lang="en-US" sz="4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TRƯỜNG THCS N’THÔN HẠ</a:t>
            </a:r>
            <a:br>
              <a:rPr lang="en-US" sz="4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r>
              <a:rPr lang="en-US" sz="4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TỔ KHOA HỌC TỰ NHIÊN</a:t>
            </a:r>
            <a:endPar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1" name="Rectangle 3"/>
          <p:cNvSpPr>
            <a:spLocks noGrp="1" noChangeArrowheads="1"/>
          </p:cNvSpPr>
          <p:nvPr>
            <p:ph type="subTitle" idx="1"/>
          </p:nvPr>
        </p:nvSpPr>
        <p:spPr>
          <a:xfrm>
            <a:off x="611560" y="2132856"/>
            <a:ext cx="7704856" cy="2448272"/>
          </a:xfrm>
        </p:spPr>
        <p:txBody>
          <a:bodyPr/>
          <a:lstStyle/>
          <a:p>
            <a:r>
              <a:rPr lang="en-US" spc="30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NGOẠI KHOÁ</a:t>
            </a:r>
          </a:p>
          <a:p>
            <a:r>
              <a:rPr lang="en-US" spc="30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AN TOÀN GIAO THÔNG</a:t>
            </a:r>
          </a:p>
          <a:p>
            <a:r>
              <a:rPr lang="en-US" spc="30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VÀ PHÒNG TRÁNH ĐUỐI NƯỚC</a:t>
            </a:r>
          </a:p>
          <a:p>
            <a:r>
              <a:rPr lang="en-US" spc="30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CHO HỌC SINH KHỐI 6</a:t>
            </a:r>
            <a:endParaRPr lang="en-US" spc="30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TextBox 1"/>
          <p:cNvSpPr txBox="1"/>
          <p:nvPr/>
        </p:nvSpPr>
        <p:spPr>
          <a:xfrm>
            <a:off x="899592" y="4941168"/>
            <a:ext cx="7776863" cy="523220"/>
          </a:xfrm>
          <a:prstGeom prst="rect">
            <a:avLst/>
          </a:prstGeom>
          <a:noFill/>
        </p:spPr>
        <p:txBody>
          <a:bodyPr wrap="square" rtlCol="0">
            <a:spAutoFit/>
          </a:bodyPr>
          <a:lstStyle/>
          <a:p>
            <a:r>
              <a:rPr lang="en-US" sz="2800" b="1" smtClean="0">
                <a:solidFill>
                  <a:srgbClr val="00CC00"/>
                </a:solidFill>
              </a:rPr>
              <a:t>TÂN HỘI, NGÀY 06 THÁNG 3 NĂM 2026</a:t>
            </a:r>
            <a:endParaRPr lang="en-US" sz="2800" b="1">
              <a:solidFill>
                <a:srgbClr val="00CC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AutoShape 3" descr="Kết quả hình ảnh cho xe khách đam xe tang&quot;"/>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153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8229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6" name="Text Box 6"/>
          <p:cNvSpPr txBox="1">
            <a:spLocks noChangeArrowheads="1"/>
          </p:cNvSpPr>
          <p:nvPr/>
        </p:nvSpPr>
        <p:spPr bwMode="auto">
          <a:xfrm>
            <a:off x="1498600" y="50800"/>
            <a:ext cx="6400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smtClean="0">
                <a:solidFill>
                  <a:srgbClr val="CC0000"/>
                </a:solidFill>
              </a:rPr>
              <a:t>Năm 2022, 1 ngày có khoảng 17 </a:t>
            </a:r>
            <a:r>
              <a:rPr lang="en-US" sz="2800" b="1">
                <a:solidFill>
                  <a:srgbClr val="CC0000"/>
                </a:solidFill>
              </a:rPr>
              <a:t>người </a:t>
            </a:r>
            <a:r>
              <a:rPr lang="en-US" sz="2800" b="1" smtClean="0">
                <a:solidFill>
                  <a:srgbClr val="CC0000"/>
                </a:solidFill>
              </a:rPr>
              <a:t>chết vì TNGT</a:t>
            </a:r>
            <a:endParaRPr lang="en-US" sz="2800" b="1">
              <a:solidFill>
                <a:srgbClr val="CC0000"/>
              </a:solidFill>
            </a:endParaRPr>
          </a:p>
        </p:txBody>
      </p:sp>
      <p:sp>
        <p:nvSpPr>
          <p:cNvPr id="15367" name="Text Box 7"/>
          <p:cNvSpPr txBox="1">
            <a:spLocks noChangeArrowheads="1"/>
          </p:cNvSpPr>
          <p:nvPr/>
        </p:nvSpPr>
        <p:spPr bwMode="auto">
          <a:xfrm>
            <a:off x="914400" y="5956300"/>
            <a:ext cx="7239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200" b="1"/>
              <a:t>Xe container đâm vào đoàn người chờ đèn đỏ tại Long An làm 6 người thiệt mạng ngày 2/1/2019</a:t>
            </a:r>
          </a:p>
        </p:txBody>
      </p:sp>
    </p:spTree>
    <p:extLst>
      <p:ext uri="{BB962C8B-B14F-4D97-AF65-F5344CB8AC3E}">
        <p14:creationId xmlns:p14="http://schemas.microsoft.com/office/powerpoint/2010/main" val="452992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333500"/>
            <a:ext cx="46863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513" y="1308100"/>
            <a:ext cx="4116387"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Text Box 4"/>
          <p:cNvSpPr txBox="1">
            <a:spLocks noChangeArrowheads="1"/>
          </p:cNvSpPr>
          <p:nvPr/>
        </p:nvSpPr>
        <p:spPr bwMode="auto">
          <a:xfrm>
            <a:off x="698500" y="304800"/>
            <a:ext cx="815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CC0000"/>
                </a:solidFill>
              </a:rPr>
              <a:t>HẬU QUẢ CỦA TAI NẠN GIAO THÔNG</a:t>
            </a:r>
          </a:p>
        </p:txBody>
      </p:sp>
    </p:spTree>
    <p:extLst>
      <p:ext uri="{BB962C8B-B14F-4D97-AF65-F5344CB8AC3E}">
        <p14:creationId xmlns:p14="http://schemas.microsoft.com/office/powerpoint/2010/main" val="72858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300" y="1066800"/>
            <a:ext cx="7467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ext Box 3"/>
          <p:cNvSpPr txBox="1">
            <a:spLocks noChangeArrowheads="1"/>
          </p:cNvSpPr>
          <p:nvPr/>
        </p:nvSpPr>
        <p:spPr bwMode="auto">
          <a:xfrm>
            <a:off x="1714500" y="50800"/>
            <a:ext cx="6248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rgbClr val="CC0000"/>
                </a:solidFill>
              </a:rPr>
              <a:t>Thiệt hại về nhân mạng</a:t>
            </a:r>
          </a:p>
        </p:txBody>
      </p:sp>
    </p:spTree>
    <p:extLst>
      <p:ext uri="{BB962C8B-B14F-4D97-AF65-F5344CB8AC3E}">
        <p14:creationId xmlns:p14="http://schemas.microsoft.com/office/powerpoint/2010/main" val="1084332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441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900" y="1219200"/>
            <a:ext cx="4343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1" name="Text Box 5"/>
          <p:cNvSpPr txBox="1">
            <a:spLocks noChangeArrowheads="1"/>
          </p:cNvSpPr>
          <p:nvPr/>
        </p:nvSpPr>
        <p:spPr bwMode="auto">
          <a:xfrm>
            <a:off x="342900" y="381000"/>
            <a:ext cx="853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rgbClr val="CC0000"/>
                </a:solidFill>
              </a:rPr>
              <a:t>Chấn thương sọ não, tàn tật vĩnh viễn</a:t>
            </a:r>
          </a:p>
        </p:txBody>
      </p:sp>
    </p:spTree>
    <p:extLst>
      <p:ext uri="{BB962C8B-B14F-4D97-AF65-F5344CB8AC3E}">
        <p14:creationId xmlns:p14="http://schemas.microsoft.com/office/powerpoint/2010/main" val="3129627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613" y="1988840"/>
            <a:ext cx="7848600" cy="379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Text Box 4"/>
          <p:cNvSpPr txBox="1">
            <a:spLocks noChangeArrowheads="1"/>
          </p:cNvSpPr>
          <p:nvPr/>
        </p:nvSpPr>
        <p:spPr bwMode="auto">
          <a:xfrm>
            <a:off x="798725" y="476672"/>
            <a:ext cx="7848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smtClean="0">
                <a:solidFill>
                  <a:srgbClr val="FF0000"/>
                </a:solidFill>
              </a:rPr>
              <a:t>Mất mát về tinh thần</a:t>
            </a:r>
          </a:p>
          <a:p>
            <a:pPr>
              <a:spcBef>
                <a:spcPct val="50000"/>
              </a:spcBef>
            </a:pPr>
            <a:r>
              <a:rPr lang="en-US" sz="3200" b="1" smtClean="0">
                <a:solidFill>
                  <a:srgbClr val="FF0000"/>
                </a:solidFill>
              </a:rPr>
              <a:t>Những </a:t>
            </a:r>
            <a:r>
              <a:rPr lang="en-US" sz="3200" b="1">
                <a:solidFill>
                  <a:srgbClr val="FF0000"/>
                </a:solidFill>
              </a:rPr>
              <a:t>trẻ em mồ côi cha mẹ vì TNGT</a:t>
            </a:r>
          </a:p>
        </p:txBody>
      </p:sp>
    </p:spTree>
    <p:extLst>
      <p:ext uri="{BB962C8B-B14F-4D97-AF65-F5344CB8AC3E}">
        <p14:creationId xmlns:p14="http://schemas.microsoft.com/office/powerpoint/2010/main" val="426212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2132856"/>
            <a:ext cx="8153400"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3" name="Text Box 5"/>
          <p:cNvSpPr txBox="1">
            <a:spLocks noChangeArrowheads="1"/>
          </p:cNvSpPr>
          <p:nvPr/>
        </p:nvSpPr>
        <p:spPr bwMode="auto">
          <a:xfrm>
            <a:off x="2070100" y="341312"/>
            <a:ext cx="5029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solidFill>
                  <a:srgbClr val="CC0000"/>
                </a:solidFill>
              </a:rPr>
              <a:t>Thiệt hại về tài sản</a:t>
            </a:r>
          </a:p>
        </p:txBody>
      </p:sp>
      <p:sp>
        <p:nvSpPr>
          <p:cNvPr id="17414" name="Text Box 6"/>
          <p:cNvSpPr txBox="1">
            <a:spLocks noChangeArrowheads="1"/>
          </p:cNvSpPr>
          <p:nvPr/>
        </p:nvSpPr>
        <p:spPr bwMode="auto">
          <a:xfrm>
            <a:off x="304800" y="908720"/>
            <a:ext cx="8458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t>Mỗi năm Việt Nam thiệt hại khoảng 60 nghìn tỷ đồng vì TNGT</a:t>
            </a:r>
          </a:p>
        </p:txBody>
      </p:sp>
    </p:spTree>
    <p:extLst>
      <p:ext uri="{BB962C8B-B14F-4D97-AF65-F5344CB8AC3E}">
        <p14:creationId xmlns:p14="http://schemas.microsoft.com/office/powerpoint/2010/main" val="2550433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US" smtClean="0"/>
              <a:t>Nguyên nhân gây tai nạn</a:t>
            </a:r>
            <a:endParaRPr lang="en-US"/>
          </a:p>
        </p:txBody>
      </p:sp>
      <p:sp>
        <p:nvSpPr>
          <p:cNvPr id="3" name="Content Placeholder 2"/>
          <p:cNvSpPr>
            <a:spLocks noGrp="1"/>
          </p:cNvSpPr>
          <p:nvPr>
            <p:ph idx="1"/>
          </p:nvPr>
        </p:nvSpPr>
        <p:spPr>
          <a:xfrm>
            <a:off x="467544" y="1196752"/>
            <a:ext cx="8229600" cy="5112568"/>
          </a:xfrm>
        </p:spPr>
        <p:txBody>
          <a:bodyPr/>
          <a:lstStyle/>
          <a:p>
            <a:pPr>
              <a:buFontTx/>
              <a:buChar char="-"/>
            </a:pPr>
            <a:r>
              <a:rPr lang="en-US" sz="3000" smtClean="0"/>
              <a:t>Uống rượu bia rồi tham gia giao thông;</a:t>
            </a:r>
          </a:p>
          <a:p>
            <a:pPr>
              <a:buFontTx/>
              <a:buChar char="-"/>
            </a:pPr>
            <a:r>
              <a:rPr lang="en-US" sz="3000" smtClean="0"/>
              <a:t>Phóng nhanh, vượt ẩu;</a:t>
            </a:r>
          </a:p>
          <a:p>
            <a:pPr>
              <a:buFontTx/>
              <a:buChar char="-"/>
            </a:pPr>
            <a:r>
              <a:rPr lang="en-US" sz="3000" smtClean="0"/>
              <a:t>Đi không đúng phần đường: khi đi đường, khi sang đường;</a:t>
            </a:r>
          </a:p>
          <a:p>
            <a:pPr>
              <a:buFontTx/>
              <a:buChar char="-"/>
            </a:pPr>
            <a:r>
              <a:rPr lang="en-US" sz="3000" smtClean="0"/>
              <a:t>Không quan sát kỹ khi tham gia giao thông;</a:t>
            </a:r>
          </a:p>
          <a:p>
            <a:pPr>
              <a:buFontTx/>
              <a:buChar char="-"/>
            </a:pPr>
            <a:r>
              <a:rPr lang="en-US" sz="3000" smtClean="0"/>
              <a:t>Đi hàng 2 hàng 3 khi tham gia giao thông;</a:t>
            </a:r>
          </a:p>
          <a:p>
            <a:pPr>
              <a:buFontTx/>
              <a:buChar char="-"/>
            </a:pPr>
            <a:r>
              <a:rPr lang="en-US" sz="3000" smtClean="0"/>
              <a:t>HS đi xe máy, đi xe phân khối lớn…</a:t>
            </a:r>
          </a:p>
          <a:p>
            <a:pPr>
              <a:buFontTx/>
              <a:buChar char="-"/>
            </a:pPr>
            <a:r>
              <a:rPr lang="en-US" sz="3000" smtClean="0"/>
              <a:t>Không đội mũ bảo hiểm làm tăng tỉ lệ chấn thương sọ não, tỉ lệ tử vong…</a:t>
            </a:r>
            <a:endParaRPr lang="en-US" sz="3000"/>
          </a:p>
        </p:txBody>
      </p:sp>
    </p:spTree>
    <p:extLst>
      <p:ext uri="{BB962C8B-B14F-4D97-AF65-F5344CB8AC3E}">
        <p14:creationId xmlns:p14="http://schemas.microsoft.com/office/powerpoint/2010/main" val="353523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2" presetClass="entr" presetSubtype="4"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1739900"/>
            <a:ext cx="7772400" cy="479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3" name="Text Box 5"/>
          <p:cNvSpPr txBox="1">
            <a:spLocks noChangeArrowheads="1"/>
          </p:cNvSpPr>
          <p:nvPr/>
        </p:nvSpPr>
        <p:spPr bwMode="auto">
          <a:xfrm>
            <a:off x="1104900" y="114300"/>
            <a:ext cx="762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rgbClr val="CC0000"/>
                </a:solidFill>
              </a:rPr>
              <a:t>Nguyên nhân chủ yếu gây TNGT</a:t>
            </a:r>
          </a:p>
        </p:txBody>
      </p:sp>
      <p:sp>
        <p:nvSpPr>
          <p:cNvPr id="22535" name="AutoShape 7" descr="Kết quả hình ảnh cho uống rượu bia tham gia giao thông&quot;"/>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36" name="Text Box 8"/>
          <p:cNvSpPr txBox="1">
            <a:spLocks noChangeArrowheads="1"/>
          </p:cNvSpPr>
          <p:nvPr/>
        </p:nvSpPr>
        <p:spPr bwMode="auto">
          <a:xfrm>
            <a:off x="266700" y="939800"/>
            <a:ext cx="9372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t>Hơn 80% số vụ TNGT liên quan tới bia, rượu</a:t>
            </a:r>
          </a:p>
        </p:txBody>
      </p:sp>
    </p:spTree>
    <p:extLst>
      <p:ext uri="{BB962C8B-B14F-4D97-AF65-F5344CB8AC3E}">
        <p14:creationId xmlns:p14="http://schemas.microsoft.com/office/powerpoint/2010/main" val="3406783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219200"/>
            <a:ext cx="4521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19200"/>
            <a:ext cx="4191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Text Box 4"/>
          <p:cNvSpPr txBox="1">
            <a:spLocks noChangeArrowheads="1"/>
          </p:cNvSpPr>
          <p:nvPr/>
        </p:nvSpPr>
        <p:spPr bwMode="auto">
          <a:xfrm>
            <a:off x="985428" y="421368"/>
            <a:ext cx="762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rgbClr val="CC0000"/>
                </a:solidFill>
              </a:rPr>
              <a:t>Nguyên nhân chủ yếu gây TNGT</a:t>
            </a:r>
          </a:p>
        </p:txBody>
      </p:sp>
      <p:sp>
        <p:nvSpPr>
          <p:cNvPr id="2" name="TextBox 1"/>
          <p:cNvSpPr txBox="1"/>
          <p:nvPr/>
        </p:nvSpPr>
        <p:spPr>
          <a:xfrm>
            <a:off x="914400" y="5455495"/>
            <a:ext cx="7762056" cy="584775"/>
          </a:xfrm>
          <a:prstGeom prst="rect">
            <a:avLst/>
          </a:prstGeom>
          <a:noFill/>
        </p:spPr>
        <p:txBody>
          <a:bodyPr wrap="square" rtlCol="0">
            <a:spAutoFit/>
          </a:bodyPr>
          <a:lstStyle/>
          <a:p>
            <a:r>
              <a:rPr lang="en-US" sz="3200" smtClean="0"/>
              <a:t>Chạy xe máy lạng lách, đánh võng.</a:t>
            </a:r>
            <a:endParaRPr lang="en-US" sz="3200"/>
          </a:p>
        </p:txBody>
      </p:sp>
    </p:spTree>
    <p:extLst>
      <p:ext uri="{BB962C8B-B14F-4D97-AF65-F5344CB8AC3E}">
        <p14:creationId xmlns:p14="http://schemas.microsoft.com/office/powerpoint/2010/main" val="3142056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blip>
          <a:stretch>
            <a:fillRect/>
          </a:stretch>
        </p:blipFill>
        <p:spPr>
          <a:xfrm>
            <a:off x="597768" y="620688"/>
            <a:ext cx="7924800" cy="4464496"/>
          </a:xfrm>
          <a:prstGeom prst="rect">
            <a:avLst/>
          </a:prstGeom>
          <a:ln>
            <a:noFill/>
          </a:ln>
          <a:effectLst>
            <a:softEdge rad="112500"/>
          </a:effectLst>
        </p:spPr>
      </p:pic>
      <p:sp>
        <p:nvSpPr>
          <p:cNvPr id="5" name="TextBox 4"/>
          <p:cNvSpPr txBox="1"/>
          <p:nvPr/>
        </p:nvSpPr>
        <p:spPr>
          <a:xfrm>
            <a:off x="1043608" y="5229200"/>
            <a:ext cx="7128792" cy="1077218"/>
          </a:xfrm>
          <a:prstGeom prst="rect">
            <a:avLst/>
          </a:prstGeom>
          <a:noFill/>
        </p:spPr>
        <p:txBody>
          <a:bodyPr wrap="square" rtlCol="0">
            <a:spAutoFit/>
          </a:bodyPr>
          <a:lstStyle/>
          <a:p>
            <a:pPr algn="ctr"/>
            <a:r>
              <a:rPr lang="en-US" sz="3200" smtClean="0"/>
              <a:t>Chở quá người và không đội mũ bảo hiểm</a:t>
            </a:r>
            <a:endParaRPr lang="en-US" sz="3200"/>
          </a:p>
        </p:txBody>
      </p:sp>
    </p:spTree>
    <p:extLst>
      <p:ext uri="{BB962C8B-B14F-4D97-AF65-F5344CB8AC3E}">
        <p14:creationId xmlns:p14="http://schemas.microsoft.com/office/powerpoint/2010/main" val="387102200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solidFill>
                  <a:srgbClr val="0000FF"/>
                </a:solidFill>
              </a:rPr>
              <a:t>CHƯƠNG TRÌNH NGOẠI KHOÁ</a:t>
            </a:r>
            <a:endParaRPr lang="en-US" sz="4000">
              <a:solidFill>
                <a:srgbClr val="0000FF"/>
              </a:solidFill>
            </a:endParaRPr>
          </a:p>
        </p:txBody>
      </p:sp>
      <p:sp>
        <p:nvSpPr>
          <p:cNvPr id="3" name="Content Placeholder 2"/>
          <p:cNvSpPr>
            <a:spLocks noGrp="1"/>
          </p:cNvSpPr>
          <p:nvPr>
            <p:ph idx="1"/>
          </p:nvPr>
        </p:nvSpPr>
        <p:spPr/>
        <p:txBody>
          <a:bodyPr/>
          <a:lstStyle/>
          <a:p>
            <a:pPr marL="0" indent="0">
              <a:buNone/>
            </a:pPr>
            <a:r>
              <a:rPr lang="en-US" smtClean="0"/>
              <a:t>- Phần thứ nhất: tìm hiểu về an toàn giao thông.</a:t>
            </a:r>
          </a:p>
          <a:p>
            <a:pPr marL="0" indent="0">
              <a:buNone/>
            </a:pPr>
            <a:r>
              <a:rPr lang="en-US" smtClean="0"/>
              <a:t>- Phần thứ hai: tìm hiểu về phòng tránh đuối nước.</a:t>
            </a:r>
          </a:p>
          <a:p>
            <a:pPr marL="0" indent="0">
              <a:buNone/>
            </a:pPr>
            <a:r>
              <a:rPr lang="en-US" smtClean="0"/>
              <a:t>- Phần thứ ba: phần thi cho các lớp.</a:t>
            </a:r>
            <a:endParaRPr lang="en-US"/>
          </a:p>
        </p:txBody>
      </p:sp>
    </p:spTree>
    <p:extLst>
      <p:ext uri="{BB962C8B-B14F-4D97-AF65-F5344CB8AC3E}">
        <p14:creationId xmlns:p14="http://schemas.microsoft.com/office/powerpoint/2010/main" val="784646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blip>
          <a:stretch>
            <a:fillRect/>
          </a:stretch>
        </p:blipFill>
        <p:spPr>
          <a:xfrm>
            <a:off x="893125" y="764704"/>
            <a:ext cx="7315200" cy="45555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p:cNvSpPr txBox="1"/>
          <p:nvPr/>
        </p:nvSpPr>
        <p:spPr>
          <a:xfrm>
            <a:off x="1331640" y="5445224"/>
            <a:ext cx="6552728" cy="1077218"/>
          </a:xfrm>
          <a:prstGeom prst="rect">
            <a:avLst/>
          </a:prstGeom>
          <a:noFill/>
        </p:spPr>
        <p:txBody>
          <a:bodyPr wrap="square" rtlCol="0">
            <a:spAutoFit/>
          </a:bodyPr>
          <a:lstStyle/>
          <a:p>
            <a:r>
              <a:rPr lang="en-US" sz="3200" smtClean="0"/>
              <a:t>Dàng hàng ngang  và kéo tay nhau khi tham gia giao thông</a:t>
            </a:r>
            <a:endParaRPr lang="en-US" sz="3200"/>
          </a:p>
        </p:txBody>
      </p:sp>
    </p:spTree>
    <p:extLst>
      <p:ext uri="{BB962C8B-B14F-4D97-AF65-F5344CB8AC3E}">
        <p14:creationId xmlns:p14="http://schemas.microsoft.com/office/powerpoint/2010/main" val="147682530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blip>
          <a:stretch>
            <a:fillRect/>
          </a:stretch>
        </p:blipFill>
        <p:spPr>
          <a:xfrm>
            <a:off x="395536" y="332657"/>
            <a:ext cx="7924800" cy="4608512"/>
          </a:xfrm>
          <a:prstGeom prst="rect">
            <a:avLst/>
          </a:prstGeom>
          <a:ln>
            <a:noFill/>
          </a:ln>
          <a:effectLst>
            <a:softEdge rad="112500"/>
          </a:effectLst>
        </p:spPr>
      </p:pic>
      <p:sp>
        <p:nvSpPr>
          <p:cNvPr id="4" name="TextBox 3"/>
          <p:cNvSpPr txBox="1"/>
          <p:nvPr/>
        </p:nvSpPr>
        <p:spPr>
          <a:xfrm>
            <a:off x="539552" y="4941169"/>
            <a:ext cx="7992888" cy="1569660"/>
          </a:xfrm>
          <a:prstGeom prst="rect">
            <a:avLst/>
          </a:prstGeom>
          <a:noFill/>
        </p:spPr>
        <p:txBody>
          <a:bodyPr wrap="square" rtlCol="0">
            <a:spAutoFit/>
          </a:bodyPr>
          <a:lstStyle/>
          <a:p>
            <a:r>
              <a:rPr lang="en-US" sz="3200" smtClean="0"/>
              <a:t>Dùng ô khi tham gia giao thông, làm khuất tầm nhìn; lực cản của gió làm người điều khiển xe mất thăng bằng…</a:t>
            </a:r>
            <a:endParaRPr lang="en-US" sz="3200"/>
          </a:p>
        </p:txBody>
      </p:sp>
    </p:spTree>
    <p:extLst>
      <p:ext uri="{BB962C8B-B14F-4D97-AF65-F5344CB8AC3E}">
        <p14:creationId xmlns:p14="http://schemas.microsoft.com/office/powerpoint/2010/main" val="399255539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207" y="980728"/>
            <a:ext cx="3664024" cy="4106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980728"/>
            <a:ext cx="4032448" cy="4137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2221" y="5477150"/>
            <a:ext cx="7848872" cy="584775"/>
          </a:xfrm>
          <a:prstGeom prst="rect">
            <a:avLst/>
          </a:prstGeom>
          <a:noFill/>
        </p:spPr>
        <p:txBody>
          <a:bodyPr wrap="square" rtlCol="0">
            <a:spAutoFit/>
          </a:bodyPr>
          <a:lstStyle/>
          <a:p>
            <a:pPr algn="ctr"/>
            <a:r>
              <a:rPr lang="en-US" sz="3200" smtClean="0"/>
              <a:t>Tụ tập động người khi tham gia giao thông</a:t>
            </a:r>
            <a:endParaRPr lang="en-US" sz="3200"/>
          </a:p>
        </p:txBody>
      </p:sp>
    </p:spTree>
    <p:extLst>
      <p:ext uri="{BB962C8B-B14F-4D97-AF65-F5344CB8AC3E}">
        <p14:creationId xmlns:p14="http://schemas.microsoft.com/office/powerpoint/2010/main" val="3185743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868958"/>
          </a:xfrm>
        </p:spPr>
        <p:txBody>
          <a:bodyPr/>
          <a:lstStyle/>
          <a:p>
            <a:r>
              <a:rPr lang="en-US" sz="3600" b="1" i="1" smtClean="0">
                <a:solidFill>
                  <a:srgbClr val="FF0000"/>
                </a:solidFill>
              </a:rPr>
              <a:t>Lỗi </a:t>
            </a:r>
            <a:r>
              <a:rPr lang="en-US" sz="3600" b="1" i="1">
                <a:solidFill>
                  <a:srgbClr val="FF0000"/>
                </a:solidFill>
              </a:rPr>
              <a:t>HS hay vi phạm và xử phạt</a:t>
            </a:r>
            <a:br>
              <a:rPr lang="en-US" sz="3600" b="1" i="1">
                <a:solidFill>
                  <a:srgbClr val="FF0000"/>
                </a:solidFill>
              </a:rPr>
            </a:br>
            <a:endParaRPr lang="en-US" sz="3600">
              <a:solidFill>
                <a:srgbClr val="FF0000"/>
              </a:solidFill>
            </a:endParaRPr>
          </a:p>
        </p:txBody>
      </p:sp>
      <p:sp>
        <p:nvSpPr>
          <p:cNvPr id="3" name="Content Placeholder 2"/>
          <p:cNvSpPr>
            <a:spLocks noGrp="1"/>
          </p:cNvSpPr>
          <p:nvPr>
            <p:ph idx="1"/>
          </p:nvPr>
        </p:nvSpPr>
        <p:spPr>
          <a:xfrm>
            <a:off x="395536" y="1124745"/>
            <a:ext cx="8229600" cy="2592287"/>
          </a:xfrm>
        </p:spPr>
        <p:txBody>
          <a:bodyPr/>
          <a:lstStyle/>
          <a:p>
            <a:pPr marL="0" indent="0">
              <a:buNone/>
            </a:pPr>
            <a:r>
              <a:rPr lang="en-US" sz="2800" b="1" i="1">
                <a:solidFill>
                  <a:srgbClr val="FF0000"/>
                </a:solidFill>
                <a:latin typeface="Times New Roman" pitchFamily="18" charset="0"/>
                <a:cs typeface="Times New Roman" pitchFamily="18" charset="0"/>
              </a:rPr>
              <a:t>1 - Tụ tập dưới lòng, lề đường </a:t>
            </a:r>
          </a:p>
          <a:p>
            <a:pPr>
              <a:buFontTx/>
              <a:buChar char="-"/>
            </a:pPr>
            <a:r>
              <a:rPr lang="en-US" sz="2800" smtClean="0">
                <a:solidFill>
                  <a:srgbClr val="FF0000"/>
                </a:solidFill>
                <a:latin typeface="Times New Roman" pitchFamily="18" charset="0"/>
                <a:cs typeface="Times New Roman" pitchFamily="18" charset="0"/>
              </a:rPr>
              <a:t>HS tụ tập dưới lòng lề đường bị phạt 100.000 - 200.000 đồng.</a:t>
            </a:r>
          </a:p>
          <a:p>
            <a:pPr marL="0" indent="0">
              <a:buNone/>
            </a:pPr>
            <a:r>
              <a:rPr lang="en-US" sz="2800" smtClean="0">
                <a:solidFill>
                  <a:srgbClr val="FF0000"/>
                </a:solidFill>
                <a:latin typeface="Times New Roman" pitchFamily="18" charset="0"/>
                <a:cs typeface="Times New Roman" pitchFamily="18" charset="0"/>
              </a:rPr>
              <a:t>- Bị </a:t>
            </a:r>
            <a:r>
              <a:rPr lang="en-US" sz="2800">
                <a:solidFill>
                  <a:srgbClr val="FF0000"/>
                </a:solidFill>
                <a:latin typeface="Times New Roman" pitchFamily="18" charset="0"/>
                <a:cs typeface="Times New Roman" pitchFamily="18" charset="0"/>
              </a:rPr>
              <a:t>phạt từ </a:t>
            </a:r>
            <a:r>
              <a:rPr lang="en-US" sz="2800" smtClean="0">
                <a:solidFill>
                  <a:srgbClr val="FF0000"/>
                </a:solidFill>
                <a:latin typeface="Times New Roman" pitchFamily="18" charset="0"/>
                <a:cs typeface="Times New Roman" pitchFamily="18" charset="0"/>
              </a:rPr>
              <a:t>200.000 </a:t>
            </a:r>
            <a:r>
              <a:rPr lang="en-US" sz="2800">
                <a:solidFill>
                  <a:srgbClr val="FF0000"/>
                </a:solidFill>
                <a:latin typeface="Times New Roman" pitchFamily="18" charset="0"/>
                <a:cs typeface="Times New Roman" pitchFamily="18" charset="0"/>
              </a:rPr>
              <a:t>đồng - </a:t>
            </a:r>
            <a:r>
              <a:rPr lang="en-US" sz="2800" smtClean="0">
                <a:solidFill>
                  <a:srgbClr val="FF0000"/>
                </a:solidFill>
                <a:latin typeface="Times New Roman" pitchFamily="18" charset="0"/>
                <a:cs typeface="Times New Roman" pitchFamily="18" charset="0"/>
              </a:rPr>
              <a:t>300.000 </a:t>
            </a:r>
            <a:r>
              <a:rPr lang="en-US" sz="2800">
                <a:solidFill>
                  <a:srgbClr val="FF0000"/>
                </a:solidFill>
                <a:latin typeface="Times New Roman" pitchFamily="18" charset="0"/>
                <a:cs typeface="Times New Roman" pitchFamily="18" charset="0"/>
              </a:rPr>
              <a:t>đồng nếu đi xe </a:t>
            </a:r>
            <a:r>
              <a:rPr lang="en-US" sz="2800" smtClean="0">
                <a:solidFill>
                  <a:srgbClr val="FF0000"/>
                </a:solidFill>
                <a:latin typeface="Times New Roman" pitchFamily="18" charset="0"/>
                <a:cs typeface="Times New Roman" pitchFamily="18" charset="0"/>
              </a:rPr>
              <a:t>mà </a:t>
            </a:r>
            <a:r>
              <a:rPr lang="en-US" sz="2800">
                <a:solidFill>
                  <a:srgbClr val="FF0000"/>
                </a:solidFill>
                <a:latin typeface="Times New Roman" pitchFamily="18" charset="0"/>
                <a:cs typeface="Times New Roman" pitchFamily="18" charset="0"/>
              </a:rPr>
              <a:t>dừng xe, đỗ xe dưới lòng đường hay tụ tập từ 03 xe trở lên ở lòng </a:t>
            </a:r>
            <a:r>
              <a:rPr lang="en-US" sz="2800" smtClean="0">
                <a:solidFill>
                  <a:srgbClr val="FF0000"/>
                </a:solidFill>
                <a:latin typeface="Times New Roman" pitchFamily="18" charset="0"/>
                <a:cs typeface="Times New Roman" pitchFamily="18" charset="0"/>
              </a:rPr>
              <a:t>đường.</a:t>
            </a:r>
            <a:r>
              <a:rPr lang="en-US" sz="2800">
                <a:solidFill>
                  <a:srgbClr val="FF0000"/>
                </a:solidFill>
                <a:latin typeface="Times New Roman" pitchFamily="18" charset="0"/>
                <a:cs typeface="Times New Roman" pitchFamily="18" charset="0"/>
              </a:rPr>
              <a:t> </a:t>
            </a:r>
            <a:r>
              <a:rPr lang="en-US" sz="2800" smtClean="0">
                <a:solidFill>
                  <a:srgbClr val="FF0000"/>
                </a:solidFill>
                <a:latin typeface="Times New Roman" pitchFamily="18" charset="0"/>
                <a:cs typeface="Times New Roman" pitchFamily="18" charset="0"/>
              </a:rPr>
              <a:t>Ngoài ra còn bị tước giấy phép lái xe; nếu gây tai nạn thì bị xử lí hình sự.</a:t>
            </a:r>
            <a:endParaRPr lang="en-US" sz="2800">
              <a:solidFill>
                <a:srgbClr val="FF0000"/>
              </a:solidFill>
              <a:latin typeface="Times New Roman" pitchFamily="18" charset="0"/>
              <a:cs typeface="Times New Roman" pitchFamily="18" charset="0"/>
            </a:endParaRPr>
          </a:p>
        </p:txBody>
      </p:sp>
      <p:pic>
        <p:nvPicPr>
          <p:cNvPr id="1026" name="Picture 2" descr="C:\Users\Admin\Desktop\TU TAP VA KHONG DOI MU B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509120"/>
            <a:ext cx="5328592"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155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548681"/>
            <a:ext cx="8229600" cy="2160239"/>
          </a:xfrm>
        </p:spPr>
        <p:txBody>
          <a:bodyPr/>
          <a:lstStyle/>
          <a:p>
            <a:pPr marL="0" indent="0">
              <a:buNone/>
            </a:pPr>
            <a:r>
              <a:rPr lang="en-US" b="1" i="1">
                <a:solidFill>
                  <a:srgbClr val="FF0000"/>
                </a:solidFill>
                <a:latin typeface="Times New Roman" pitchFamily="18" charset="0"/>
                <a:cs typeface="Times New Roman" pitchFamily="18" charset="0"/>
              </a:rPr>
              <a:t>2 - Chạy xe dàn hàng ngang trên đường</a:t>
            </a:r>
          </a:p>
          <a:p>
            <a:pPr marL="0" indent="0">
              <a:buNone/>
            </a:pPr>
            <a:r>
              <a:rPr lang="en-US">
                <a:solidFill>
                  <a:srgbClr val="FF0000"/>
                </a:solidFill>
                <a:latin typeface="Times New Roman" pitchFamily="18" charset="0"/>
                <a:cs typeface="Times New Roman" pitchFamily="18" charset="0"/>
              </a:rPr>
              <a:t>- Phạt cảnh cáo hoặc phạt tiền từ </a:t>
            </a:r>
            <a:r>
              <a:rPr lang="en-US" smtClean="0">
                <a:solidFill>
                  <a:srgbClr val="FF0000"/>
                </a:solidFill>
                <a:latin typeface="Times New Roman" pitchFamily="18" charset="0"/>
                <a:cs typeface="Times New Roman" pitchFamily="18" charset="0"/>
              </a:rPr>
              <a:t>600.000 </a:t>
            </a:r>
            <a:r>
              <a:rPr lang="en-US">
                <a:solidFill>
                  <a:srgbClr val="FF0000"/>
                </a:solidFill>
                <a:latin typeface="Times New Roman" pitchFamily="18" charset="0"/>
                <a:cs typeface="Times New Roman" pitchFamily="18" charset="0"/>
              </a:rPr>
              <a:t>đồng - </a:t>
            </a:r>
            <a:r>
              <a:rPr lang="en-US" smtClean="0">
                <a:solidFill>
                  <a:srgbClr val="FF0000"/>
                </a:solidFill>
                <a:latin typeface="Times New Roman" pitchFamily="18" charset="0"/>
                <a:cs typeface="Times New Roman" pitchFamily="18" charset="0"/>
              </a:rPr>
              <a:t>800.000 </a:t>
            </a:r>
            <a:r>
              <a:rPr lang="en-US">
                <a:solidFill>
                  <a:srgbClr val="FF0000"/>
                </a:solidFill>
                <a:latin typeface="Times New Roman" pitchFamily="18" charset="0"/>
                <a:cs typeface="Times New Roman" pitchFamily="18" charset="0"/>
              </a:rPr>
              <a:t>đồng nếu đi xe </a:t>
            </a:r>
            <a:r>
              <a:rPr lang="en-US" smtClean="0">
                <a:solidFill>
                  <a:srgbClr val="FF0000"/>
                </a:solidFill>
                <a:latin typeface="Times New Roman" pitchFamily="18" charset="0"/>
                <a:cs typeface="Times New Roman" pitchFamily="18" charset="0"/>
              </a:rPr>
              <a:t>dàn </a:t>
            </a:r>
            <a:r>
              <a:rPr lang="en-US">
                <a:solidFill>
                  <a:srgbClr val="FF0000"/>
                </a:solidFill>
                <a:latin typeface="Times New Roman" pitchFamily="18" charset="0"/>
                <a:cs typeface="Times New Roman" pitchFamily="18" charset="0"/>
              </a:rPr>
              <a:t>hàng ngang từ 03 xe trở </a:t>
            </a:r>
            <a:r>
              <a:rPr lang="en-US" smtClean="0">
                <a:solidFill>
                  <a:srgbClr val="FF0000"/>
                </a:solidFill>
                <a:latin typeface="Times New Roman" pitchFamily="18" charset="0"/>
                <a:cs typeface="Times New Roman" pitchFamily="18" charset="0"/>
              </a:rPr>
              <a:t>lên. Nếu gây tai nạn: phạt 10 – 14 triệu.</a:t>
            </a:r>
            <a:endParaRPr lang="en-US">
              <a:solidFill>
                <a:srgbClr val="FF0000"/>
              </a:solidFill>
              <a:latin typeface="Times New Roman" pitchFamily="18" charset="0"/>
              <a:cs typeface="Times New Roman" pitchFamily="18" charset="0"/>
            </a:endParaRPr>
          </a:p>
        </p:txBody>
      </p:sp>
      <p:pic>
        <p:nvPicPr>
          <p:cNvPr id="3074" name="Picture 2" descr="C:\Users\Admin\Desktop\CHAY XE DAP DAN HANG NGA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284984"/>
            <a:ext cx="6696744" cy="2844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817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404664"/>
            <a:ext cx="8229600" cy="3888432"/>
          </a:xfrm>
        </p:spPr>
        <p:txBody>
          <a:bodyPr/>
          <a:lstStyle/>
          <a:p>
            <a:pPr marL="0" indent="0">
              <a:buNone/>
            </a:pPr>
            <a:r>
              <a:rPr lang="en-US" sz="3000" b="1" i="1">
                <a:solidFill>
                  <a:srgbClr val="FF0000"/>
                </a:solidFill>
                <a:latin typeface="Times New Roman" pitchFamily="18" charset="0"/>
                <a:cs typeface="Times New Roman" pitchFamily="18" charset="0"/>
              </a:rPr>
              <a:t>3 - Không đội mũ bảo </a:t>
            </a:r>
            <a:r>
              <a:rPr lang="en-US" sz="3000" b="1" i="1" smtClean="0">
                <a:solidFill>
                  <a:srgbClr val="FF0000"/>
                </a:solidFill>
                <a:latin typeface="Times New Roman" pitchFamily="18" charset="0"/>
                <a:cs typeface="Times New Roman" pitchFamily="18" charset="0"/>
              </a:rPr>
              <a:t>hiểm</a:t>
            </a:r>
          </a:p>
          <a:p>
            <a:pPr marL="0" indent="0">
              <a:buNone/>
            </a:pPr>
            <a:r>
              <a:rPr lang="en-US" sz="3000" smtClean="0">
                <a:solidFill>
                  <a:srgbClr val="FF0000"/>
                </a:solidFill>
                <a:latin typeface="Times New Roman" pitchFamily="18" charset="0"/>
                <a:cs typeface="Times New Roman" pitchFamily="18" charset="0"/>
              </a:rPr>
              <a:t>Đi xe </a:t>
            </a:r>
            <a:r>
              <a:rPr lang="en-US" sz="3000">
                <a:solidFill>
                  <a:srgbClr val="FF0000"/>
                </a:solidFill>
                <a:latin typeface="Times New Roman" pitchFamily="18" charset="0"/>
                <a:cs typeface="Times New Roman" pitchFamily="18" charset="0"/>
              </a:rPr>
              <a:t>đạp </a:t>
            </a:r>
            <a:r>
              <a:rPr lang="en-US" sz="3000" smtClean="0">
                <a:solidFill>
                  <a:srgbClr val="FF0000"/>
                </a:solidFill>
                <a:latin typeface="Times New Roman" pitchFamily="18" charset="0"/>
                <a:cs typeface="Times New Roman" pitchFamily="18" charset="0"/>
              </a:rPr>
              <a:t>điện không đội </a:t>
            </a:r>
            <a:r>
              <a:rPr lang="en-US" sz="3000">
                <a:solidFill>
                  <a:srgbClr val="FF0000"/>
                </a:solidFill>
                <a:latin typeface="Times New Roman" pitchFamily="18" charset="0"/>
                <a:cs typeface="Times New Roman" pitchFamily="18" charset="0"/>
              </a:rPr>
              <a:t>mũ bảo </a:t>
            </a:r>
            <a:r>
              <a:rPr lang="en-US" sz="3000" smtClean="0">
                <a:solidFill>
                  <a:srgbClr val="FF0000"/>
                </a:solidFill>
                <a:latin typeface="Times New Roman" pitchFamily="18" charset="0"/>
                <a:cs typeface="Times New Roman" pitchFamily="18" charset="0"/>
              </a:rPr>
              <a:t>hiểm</a:t>
            </a:r>
            <a:r>
              <a:rPr lang="en-US" sz="3000">
                <a:solidFill>
                  <a:srgbClr val="FF0000"/>
                </a:solidFill>
                <a:latin typeface="Times New Roman" pitchFamily="18" charset="0"/>
                <a:cs typeface="Times New Roman" pitchFamily="18" charset="0"/>
              </a:rPr>
              <a:t> </a:t>
            </a:r>
            <a:r>
              <a:rPr lang="en-US" sz="3000" smtClean="0">
                <a:solidFill>
                  <a:srgbClr val="FF0000"/>
                </a:solidFill>
                <a:latin typeface="Times New Roman" pitchFamily="18" charset="0"/>
                <a:cs typeface="Times New Roman" pitchFamily="18" charset="0"/>
              </a:rPr>
              <a:t>bị phạt </a:t>
            </a:r>
          </a:p>
          <a:p>
            <a:pPr marL="0" indent="0">
              <a:buNone/>
            </a:pPr>
            <a:r>
              <a:rPr lang="en-US" sz="3000" smtClean="0">
                <a:solidFill>
                  <a:srgbClr val="FF0000"/>
                </a:solidFill>
                <a:latin typeface="Times New Roman" pitchFamily="18" charset="0"/>
                <a:cs typeface="Times New Roman" pitchFamily="18" charset="0"/>
              </a:rPr>
              <a:t>Do </a:t>
            </a:r>
            <a:r>
              <a:rPr lang="en-US" sz="3000">
                <a:solidFill>
                  <a:srgbClr val="FF0000"/>
                </a:solidFill>
                <a:latin typeface="Times New Roman" pitchFamily="18" charset="0"/>
                <a:cs typeface="Times New Roman" pitchFamily="18" charset="0"/>
              </a:rPr>
              <a:t>vậy, học sinh sẽ bị phạt từ </a:t>
            </a:r>
            <a:r>
              <a:rPr lang="en-US" sz="3000" smtClean="0">
                <a:solidFill>
                  <a:srgbClr val="FF0000"/>
                </a:solidFill>
                <a:latin typeface="Times New Roman" pitchFamily="18" charset="0"/>
                <a:cs typeface="Times New Roman" pitchFamily="18" charset="0"/>
              </a:rPr>
              <a:t>400.000 </a:t>
            </a:r>
            <a:r>
              <a:rPr lang="en-US" sz="3000">
                <a:solidFill>
                  <a:srgbClr val="FF0000"/>
                </a:solidFill>
                <a:latin typeface="Times New Roman" pitchFamily="18" charset="0"/>
                <a:cs typeface="Times New Roman" pitchFamily="18" charset="0"/>
              </a:rPr>
              <a:t>đồng - </a:t>
            </a:r>
            <a:r>
              <a:rPr lang="en-US" sz="3000" smtClean="0">
                <a:solidFill>
                  <a:srgbClr val="FF0000"/>
                </a:solidFill>
                <a:latin typeface="Times New Roman" pitchFamily="18" charset="0"/>
                <a:cs typeface="Times New Roman" pitchFamily="18" charset="0"/>
              </a:rPr>
              <a:t>600.000 đồng.</a:t>
            </a:r>
          </a:p>
        </p:txBody>
      </p:sp>
      <p:pic>
        <p:nvPicPr>
          <p:cNvPr id="2050" name="Picture 2" descr="C:\Users\Admin\Desktop\KHONG DOI MU B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293096"/>
            <a:ext cx="4536504"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9104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476672"/>
            <a:ext cx="7848872" cy="2232248"/>
          </a:xfrm>
        </p:spPr>
        <p:txBody>
          <a:bodyPr/>
          <a:lstStyle/>
          <a:p>
            <a:pPr marL="0" indent="0">
              <a:buNone/>
            </a:pPr>
            <a:r>
              <a:rPr lang="en-US" sz="3000" b="1" i="1">
                <a:solidFill>
                  <a:srgbClr val="FF0000"/>
                </a:solidFill>
                <a:latin typeface="Times New Roman" pitchFamily="18" charset="0"/>
                <a:cs typeface="Times New Roman" pitchFamily="18" charset="0"/>
              </a:rPr>
              <a:t>4 - Vượt đèn đỏ</a:t>
            </a:r>
          </a:p>
          <a:p>
            <a:pPr marL="0" indent="0">
              <a:buNone/>
            </a:pPr>
            <a:r>
              <a:rPr lang="en-US" sz="3000">
                <a:solidFill>
                  <a:srgbClr val="FF0000"/>
                </a:solidFill>
                <a:latin typeface="Times New Roman" pitchFamily="18" charset="0"/>
                <a:cs typeface="Times New Roman" pitchFamily="18" charset="0"/>
              </a:rPr>
              <a:t>Học sinh </a:t>
            </a:r>
            <a:r>
              <a:rPr lang="en-US" sz="3000" smtClean="0">
                <a:solidFill>
                  <a:srgbClr val="FF0000"/>
                </a:solidFill>
                <a:latin typeface="Times New Roman" pitchFamily="18" charset="0"/>
                <a:cs typeface="Times New Roman" pitchFamily="18" charset="0"/>
              </a:rPr>
              <a:t>đi xe đạp, xe đạp điện vượt </a:t>
            </a:r>
            <a:r>
              <a:rPr lang="en-US" sz="3000">
                <a:solidFill>
                  <a:srgbClr val="FF0000"/>
                </a:solidFill>
                <a:latin typeface="Times New Roman" pitchFamily="18" charset="0"/>
                <a:cs typeface="Times New Roman" pitchFamily="18" charset="0"/>
              </a:rPr>
              <a:t>đèn đỏ bị </a:t>
            </a:r>
            <a:r>
              <a:rPr lang="en-US" sz="3000" smtClean="0">
                <a:solidFill>
                  <a:srgbClr val="FF0000"/>
                </a:solidFill>
                <a:latin typeface="Times New Roman" pitchFamily="18" charset="0"/>
                <a:cs typeface="Times New Roman" pitchFamily="18" charset="0"/>
              </a:rPr>
              <a:t>phạt</a:t>
            </a:r>
            <a:r>
              <a:rPr lang="en-US" sz="3000">
                <a:solidFill>
                  <a:srgbClr val="FF0000"/>
                </a:solidFill>
                <a:latin typeface="Times New Roman" pitchFamily="18" charset="0"/>
                <a:cs typeface="Times New Roman" pitchFamily="18" charset="0"/>
              </a:rPr>
              <a:t> t</a:t>
            </a:r>
            <a:r>
              <a:rPr lang="en-US" sz="3000" smtClean="0">
                <a:solidFill>
                  <a:srgbClr val="FF0000"/>
                </a:solidFill>
                <a:latin typeface="Times New Roman" pitchFamily="18" charset="0"/>
                <a:cs typeface="Times New Roman" pitchFamily="18" charset="0"/>
              </a:rPr>
              <a:t>ừ 150.000 </a:t>
            </a:r>
            <a:r>
              <a:rPr lang="en-US" sz="3000">
                <a:solidFill>
                  <a:srgbClr val="FF0000"/>
                </a:solidFill>
                <a:latin typeface="Times New Roman" pitchFamily="18" charset="0"/>
                <a:cs typeface="Times New Roman" pitchFamily="18" charset="0"/>
              </a:rPr>
              <a:t>đồng </a:t>
            </a:r>
            <a:r>
              <a:rPr lang="en-US" sz="3000" smtClean="0">
                <a:solidFill>
                  <a:srgbClr val="FF0000"/>
                </a:solidFill>
                <a:latin typeface="Times New Roman" pitchFamily="18" charset="0"/>
                <a:cs typeface="Times New Roman" pitchFamily="18" charset="0"/>
              </a:rPr>
              <a:t>– 250.000 đồng.</a:t>
            </a:r>
            <a:endParaRPr lang="en-US" sz="3000">
              <a:solidFill>
                <a:srgbClr val="FF0000"/>
              </a:solidFill>
              <a:latin typeface="Times New Roman" pitchFamily="18" charset="0"/>
              <a:cs typeface="Times New Roman" pitchFamily="18" charset="0"/>
            </a:endParaRPr>
          </a:p>
        </p:txBody>
      </p:sp>
      <p:pic>
        <p:nvPicPr>
          <p:cNvPr id="4098" name="Picture 2" descr="C:\Users\Admin\Desktop\HS VUOT DEN D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995" y="2636912"/>
            <a:ext cx="7623175"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60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37908"/>
            <a:ext cx="8229600" cy="2559043"/>
          </a:xfrm>
        </p:spPr>
        <p:txBody>
          <a:bodyPr/>
          <a:lstStyle/>
          <a:p>
            <a:pPr marL="0" indent="0">
              <a:buNone/>
            </a:pPr>
            <a:r>
              <a:rPr lang="en-US" b="1" i="1">
                <a:solidFill>
                  <a:srgbClr val="FF0000"/>
                </a:solidFill>
                <a:latin typeface="Times New Roman" pitchFamily="18" charset="0"/>
                <a:cs typeface="Times New Roman" pitchFamily="18" charset="0"/>
              </a:rPr>
              <a:t>5 - Điều khiển xe mô tô, xe gắn máy khi chưa đủ </a:t>
            </a:r>
            <a:r>
              <a:rPr lang="en-US" b="1" i="1" smtClean="0">
                <a:solidFill>
                  <a:srgbClr val="FF0000"/>
                </a:solidFill>
                <a:latin typeface="Times New Roman" pitchFamily="18" charset="0"/>
                <a:cs typeface="Times New Roman" pitchFamily="18" charset="0"/>
              </a:rPr>
              <a:t>tuổi</a:t>
            </a:r>
          </a:p>
          <a:p>
            <a:pPr>
              <a:buFontTx/>
              <a:buChar char="-"/>
            </a:pPr>
            <a:r>
              <a:rPr lang="en-US" smtClean="0">
                <a:solidFill>
                  <a:srgbClr val="FF0000"/>
                </a:solidFill>
                <a:latin typeface="Times New Roman" pitchFamily="18" charset="0"/>
                <a:cs typeface="Times New Roman" pitchFamily="18" charset="0"/>
              </a:rPr>
              <a:t>Phạt </a:t>
            </a:r>
            <a:r>
              <a:rPr lang="en-US">
                <a:solidFill>
                  <a:srgbClr val="FF0000"/>
                </a:solidFill>
                <a:latin typeface="Times New Roman" pitchFamily="18" charset="0"/>
                <a:cs typeface="Times New Roman" pitchFamily="18" charset="0"/>
              </a:rPr>
              <a:t>tiền từ </a:t>
            </a:r>
            <a:r>
              <a:rPr lang="en-US" smtClean="0">
                <a:solidFill>
                  <a:srgbClr val="FF0000"/>
                </a:solidFill>
                <a:latin typeface="Times New Roman" pitchFamily="18" charset="0"/>
                <a:cs typeface="Times New Roman" pitchFamily="18" charset="0"/>
              </a:rPr>
              <a:t>400.000 đồng -&gt; 600.000. Bố mẹ, người giao xe bị phạt đến 10 triệu đồng, nếu gây tai nạn còn bị truy tố (có thể bị tù).</a:t>
            </a:r>
          </a:p>
          <a:p>
            <a:pPr marL="0" indent="0">
              <a:buNone/>
            </a:pPr>
            <a:endParaRPr lang="en-US">
              <a:solidFill>
                <a:srgbClr val="FF0000"/>
              </a:solidFill>
              <a:latin typeface="Times New Roman" pitchFamily="18" charset="0"/>
              <a:cs typeface="Times New Roman" pitchFamily="18" charset="0"/>
            </a:endParaRPr>
          </a:p>
        </p:txBody>
      </p:sp>
      <p:pic>
        <p:nvPicPr>
          <p:cNvPr id="5122" name="Picture 2" descr="C:\Users\Admin\Desktop\HS CHAY XE PK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140968"/>
            <a:ext cx="5832648" cy="3144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706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7"/>
            <a:ext cx="8229600" cy="2592287"/>
          </a:xfrm>
        </p:spPr>
        <p:txBody>
          <a:bodyPr/>
          <a:lstStyle/>
          <a:p>
            <a:pPr marL="0" indent="0">
              <a:buNone/>
            </a:pPr>
            <a:r>
              <a:rPr lang="en-US" sz="3000" b="1" i="1">
                <a:solidFill>
                  <a:srgbClr val="FF0000"/>
                </a:solidFill>
                <a:latin typeface="Times New Roman" pitchFamily="18" charset="0"/>
                <a:cs typeface="Times New Roman" pitchFamily="18" charset="0"/>
              </a:rPr>
              <a:t>6 - Lạng lách, đánh võng</a:t>
            </a:r>
          </a:p>
          <a:p>
            <a:pPr marL="0" indent="0">
              <a:buNone/>
            </a:pPr>
            <a:r>
              <a:rPr lang="en-US" sz="3000">
                <a:solidFill>
                  <a:srgbClr val="FF0000"/>
                </a:solidFill>
                <a:latin typeface="Times New Roman" pitchFamily="18" charset="0"/>
                <a:cs typeface="Times New Roman" pitchFamily="18" charset="0"/>
              </a:rPr>
              <a:t>- Phạt tiền </a:t>
            </a:r>
            <a:r>
              <a:rPr lang="en-US" sz="3000" smtClean="0">
                <a:solidFill>
                  <a:srgbClr val="FF0000"/>
                </a:solidFill>
                <a:latin typeface="Times New Roman" pitchFamily="18" charset="0"/>
                <a:cs typeface="Times New Roman" pitchFamily="18" charset="0"/>
              </a:rPr>
              <a:t>lên tới 14 triệu </a:t>
            </a:r>
            <a:r>
              <a:rPr lang="en-US" sz="3000">
                <a:solidFill>
                  <a:srgbClr val="FF0000"/>
                </a:solidFill>
                <a:latin typeface="Times New Roman" pitchFamily="18" charset="0"/>
                <a:cs typeface="Times New Roman" pitchFamily="18" charset="0"/>
              </a:rPr>
              <a:t>đồng nếu đi xe mô tô, xe gắn máy, xe máy </a:t>
            </a:r>
            <a:r>
              <a:rPr lang="en-US" sz="3000" smtClean="0">
                <a:solidFill>
                  <a:srgbClr val="FF0000"/>
                </a:solidFill>
                <a:latin typeface="Times New Roman" pitchFamily="18" charset="0"/>
                <a:cs typeface="Times New Roman" pitchFamily="18" charset="0"/>
              </a:rPr>
              <a:t>điện… </a:t>
            </a:r>
            <a:r>
              <a:rPr lang="en-US" sz="3000">
                <a:solidFill>
                  <a:srgbClr val="FF0000"/>
                </a:solidFill>
                <a:latin typeface="Times New Roman" pitchFamily="18" charset="0"/>
                <a:cs typeface="Times New Roman" pitchFamily="18" charset="0"/>
              </a:rPr>
              <a:t>lạng lách hoặc đánh võng trên đường bộ trong, ngoài đô </a:t>
            </a:r>
            <a:r>
              <a:rPr lang="en-US" sz="3000" smtClean="0">
                <a:solidFill>
                  <a:srgbClr val="FF0000"/>
                </a:solidFill>
                <a:latin typeface="Times New Roman" pitchFamily="18" charset="0"/>
                <a:cs typeface="Times New Roman" pitchFamily="18" charset="0"/>
              </a:rPr>
              <a:t>thị.</a:t>
            </a:r>
            <a:endParaRPr lang="en-US" sz="3000">
              <a:solidFill>
                <a:srgbClr val="FF0000"/>
              </a:solidFill>
              <a:latin typeface="Times New Roman" pitchFamily="18" charset="0"/>
              <a:cs typeface="Times New Roman" pitchFamily="18" charset="0"/>
            </a:endParaRPr>
          </a:p>
          <a:p>
            <a:pPr marL="0" indent="0">
              <a:buNone/>
            </a:pPr>
            <a:r>
              <a:rPr lang="en-US" sz="3000">
                <a:solidFill>
                  <a:srgbClr val="FF0000"/>
                </a:solidFill>
                <a:latin typeface="Times New Roman" pitchFamily="18" charset="0"/>
                <a:cs typeface="Times New Roman" pitchFamily="18" charset="0"/>
              </a:rPr>
              <a:t>- </a:t>
            </a:r>
            <a:r>
              <a:rPr lang="en-US" sz="3000" smtClean="0">
                <a:solidFill>
                  <a:srgbClr val="FF0000"/>
                </a:solidFill>
                <a:latin typeface="Times New Roman" pitchFamily="18" charset="0"/>
                <a:cs typeface="Times New Roman" pitchFamily="18" charset="0"/>
              </a:rPr>
              <a:t>Nếu gây tai nạn thì bị truy tố hình sự.</a:t>
            </a:r>
            <a:endParaRPr lang="en-US" sz="3000">
              <a:solidFill>
                <a:srgbClr val="FF0000"/>
              </a:solidFill>
              <a:latin typeface="Times New Roman" pitchFamily="18" charset="0"/>
              <a:cs typeface="Times New Roman" pitchFamily="18" charset="0"/>
            </a:endParaRPr>
          </a:p>
        </p:txBody>
      </p:sp>
      <p:pic>
        <p:nvPicPr>
          <p:cNvPr id="6146" name="Picture 2" descr="C:\Users\Admin\Desktop\LANG LACH, BOC DA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353871"/>
            <a:ext cx="5400600"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0186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lstStyle/>
          <a:p>
            <a:r>
              <a:rPr lang="en-US" sz="3200" b="1">
                <a:solidFill>
                  <a:srgbClr val="FF0000"/>
                </a:solidFill>
              </a:rPr>
              <a:t>Một số kỹ năng cần thiết để đảm bảo an toàn khi tham gia giao thông</a:t>
            </a:r>
            <a:r>
              <a:rPr lang="en-US" sz="3200">
                <a:solidFill>
                  <a:srgbClr val="FF0000"/>
                </a:solidFill>
              </a:rPr>
              <a:t/>
            </a:r>
            <a:br>
              <a:rPr lang="en-US" sz="3200">
                <a:solidFill>
                  <a:srgbClr val="FF0000"/>
                </a:solidFill>
              </a:rPr>
            </a:br>
            <a:endParaRPr lang="en-US" sz="3200">
              <a:solidFill>
                <a:srgbClr val="FF0000"/>
              </a:solidFill>
            </a:endParaRPr>
          </a:p>
        </p:txBody>
      </p:sp>
      <p:sp>
        <p:nvSpPr>
          <p:cNvPr id="3" name="Content Placeholder 2"/>
          <p:cNvSpPr>
            <a:spLocks noGrp="1"/>
          </p:cNvSpPr>
          <p:nvPr>
            <p:ph idx="1"/>
          </p:nvPr>
        </p:nvSpPr>
        <p:spPr/>
        <p:txBody>
          <a:bodyPr/>
          <a:lstStyle/>
          <a:p>
            <a:pPr marL="0" indent="0">
              <a:buNone/>
            </a:pPr>
            <a:r>
              <a:rPr lang="en-US" smtClean="0">
                <a:latin typeface="Times New Roman" pitchFamily="18" charset="0"/>
                <a:cs typeface="Times New Roman" pitchFamily="18" charset="0"/>
              </a:rPr>
              <a:t>1</a:t>
            </a:r>
            <a:r>
              <a:rPr lang="en-US">
                <a:latin typeface="Times New Roman" pitchFamily="18" charset="0"/>
                <a:cs typeface="Times New Roman" pitchFamily="18" charset="0"/>
              </a:rPr>
              <a:t>. Không uống rượu bia khi tham gia giao thông</a:t>
            </a:r>
          </a:p>
          <a:p>
            <a:pPr marL="0" indent="0">
              <a:buNone/>
            </a:pPr>
            <a:r>
              <a:rPr lang="en-US">
                <a:latin typeface="Times New Roman" pitchFamily="18" charset="0"/>
                <a:cs typeface="Times New Roman" pitchFamily="18" charset="0"/>
              </a:rPr>
              <a:t>2. Giảm tốc độ khi đến ngã tư, ngã ba, khúc cua, ngã rẽ</a:t>
            </a:r>
            <a:br>
              <a:rPr lang="en-US">
                <a:latin typeface="Times New Roman" pitchFamily="18" charset="0"/>
                <a:cs typeface="Times New Roman" pitchFamily="18" charset="0"/>
              </a:rPr>
            </a:br>
            <a:r>
              <a:rPr lang="en-US">
                <a:latin typeface="Times New Roman" pitchFamily="18" charset="0"/>
                <a:cs typeface="Times New Roman" pitchFamily="18" charset="0"/>
              </a:rPr>
              <a:t>3. Không lách vào những khe hở quá hẹp giữa hai </a:t>
            </a:r>
            <a:r>
              <a:rPr lang="en-US" smtClean="0">
                <a:latin typeface="Times New Roman" pitchFamily="18" charset="0"/>
                <a:cs typeface="Times New Roman" pitchFamily="18" charset="0"/>
              </a:rPr>
              <a:t>xe.</a:t>
            </a:r>
          </a:p>
          <a:p>
            <a:pPr marL="0" indent="0">
              <a:buNone/>
            </a:pPr>
            <a:r>
              <a:rPr lang="en-US">
                <a:latin typeface="Times New Roman" pitchFamily="18" charset="0"/>
                <a:cs typeface="Times New Roman" pitchFamily="18" charset="0"/>
              </a:rPr>
              <a:t>4. Sử dụng gương chiếu hậu, đèn tín hiệu và đèn pha đúng </a:t>
            </a:r>
            <a:r>
              <a:rPr lang="en-US" smtClean="0">
                <a:latin typeface="Times New Roman" pitchFamily="18" charset="0"/>
                <a:cs typeface="Times New Roman" pitchFamily="18" charset="0"/>
              </a:rPr>
              <a:t>cách;</a:t>
            </a:r>
          </a:p>
          <a:p>
            <a:pPr marL="0" indent="0">
              <a:buNone/>
            </a:pPr>
            <a:r>
              <a:rPr lang="en-US">
                <a:latin typeface="Times New Roman" pitchFamily="18" charset="0"/>
                <a:cs typeface="Times New Roman" pitchFamily="18" charset="0"/>
              </a:rPr>
              <a:t>5. Giữ khoảng cách an toàn với xe đi trước</a:t>
            </a:r>
            <a:br>
              <a:rPr lang="en-US">
                <a:latin typeface="Times New Roman" pitchFamily="18" charset="0"/>
                <a:cs typeface="Times New Roman" pitchFamily="18" charset="0"/>
              </a:rPr>
            </a:b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3024535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92696"/>
            <a:ext cx="8229600" cy="1143000"/>
          </a:xfrm>
        </p:spPr>
        <p:txBody>
          <a:bodyPr/>
          <a:lstStyle/>
          <a:p>
            <a:r>
              <a:rPr lang="en-US" smtClean="0">
                <a:solidFill>
                  <a:srgbClr val="0000FF"/>
                </a:solidFill>
              </a:rPr>
              <a:t>I. PHẦN THỨ NHẤT</a:t>
            </a:r>
            <a:endParaRPr lang="en-US">
              <a:solidFill>
                <a:srgbClr val="0000FF"/>
              </a:solidFill>
            </a:endParaRPr>
          </a:p>
        </p:txBody>
      </p:sp>
      <p:sp>
        <p:nvSpPr>
          <p:cNvPr id="3" name="Content Placeholder 2"/>
          <p:cNvSpPr>
            <a:spLocks noGrp="1"/>
          </p:cNvSpPr>
          <p:nvPr>
            <p:ph idx="1"/>
          </p:nvPr>
        </p:nvSpPr>
        <p:spPr>
          <a:xfrm>
            <a:off x="467544" y="2132856"/>
            <a:ext cx="8229600" cy="1252735"/>
          </a:xfrm>
        </p:spPr>
        <p:txBody>
          <a:bodyPr/>
          <a:lstStyle/>
          <a:p>
            <a:pPr marL="0" indent="0" algn="ctr">
              <a:buNone/>
            </a:pPr>
            <a:r>
              <a:rPr lang="en-US" smtClean="0">
                <a:solidFill>
                  <a:srgbClr val="FF0000"/>
                </a:solidFill>
              </a:rPr>
              <a:t>GIÁO DỤC AN TOÀN GIAO THÔNG</a:t>
            </a:r>
            <a:endParaRPr lang="en-US">
              <a:solidFill>
                <a:srgbClr val="FF0000"/>
              </a:solidFill>
            </a:endParaRPr>
          </a:p>
        </p:txBody>
      </p:sp>
    </p:spTree>
    <p:extLst>
      <p:ext uri="{BB962C8B-B14F-4D97-AF65-F5344CB8AC3E}">
        <p14:creationId xmlns:p14="http://schemas.microsoft.com/office/powerpoint/2010/main" val="19040182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p:spPr>
        <p:txBody>
          <a:bodyPr/>
          <a:lstStyle/>
          <a:p>
            <a:r>
              <a:rPr lang="en-US" sz="3200" b="1">
                <a:solidFill>
                  <a:srgbClr val="FF0000"/>
                </a:solidFill>
              </a:rPr>
              <a:t>Một số kỹ năng cần thiết để đảm bảo an toàn khi tham gia giao </a:t>
            </a:r>
            <a:r>
              <a:rPr lang="en-US" sz="3200" b="1" smtClean="0">
                <a:solidFill>
                  <a:srgbClr val="FF0000"/>
                </a:solidFill>
              </a:rPr>
              <a:t>thông (tt)</a:t>
            </a:r>
            <a:r>
              <a:rPr lang="en-US" sz="3200">
                <a:solidFill>
                  <a:srgbClr val="FF0000"/>
                </a:solidFill>
              </a:rPr>
              <a:t/>
            </a:r>
            <a:br>
              <a:rPr lang="en-US" sz="3200">
                <a:solidFill>
                  <a:srgbClr val="FF0000"/>
                </a:solidFill>
              </a:rPr>
            </a:br>
            <a:endParaRPr lang="en-US" sz="3200">
              <a:solidFill>
                <a:srgbClr val="FF0000"/>
              </a:solidFill>
            </a:endParaRPr>
          </a:p>
        </p:txBody>
      </p:sp>
      <p:sp>
        <p:nvSpPr>
          <p:cNvPr id="3" name="Content Placeholder 2"/>
          <p:cNvSpPr>
            <a:spLocks noGrp="1"/>
          </p:cNvSpPr>
          <p:nvPr>
            <p:ph idx="1"/>
          </p:nvPr>
        </p:nvSpPr>
        <p:spPr>
          <a:xfrm>
            <a:off x="467544" y="1916832"/>
            <a:ext cx="8229600" cy="3845024"/>
          </a:xfrm>
        </p:spPr>
        <p:txBody>
          <a:bodyPr/>
          <a:lstStyle/>
          <a:p>
            <a:pPr marL="0" indent="0">
              <a:buNone/>
            </a:pPr>
            <a:r>
              <a:rPr lang="en-US" smtClean="0">
                <a:latin typeface="Times New Roman" pitchFamily="18" charset="0"/>
                <a:cs typeface="Times New Roman" pitchFamily="18" charset="0"/>
              </a:rPr>
              <a:t>6</a:t>
            </a:r>
            <a:r>
              <a:rPr lang="en-US">
                <a:latin typeface="Times New Roman" pitchFamily="18" charset="0"/>
                <a:cs typeface="Times New Roman" pitchFamily="18" charset="0"/>
              </a:rPr>
              <a:t>. Tránh đi vào điểm mù của xe ô tô cỡ lớn</a:t>
            </a:r>
            <a:br>
              <a:rPr lang="en-US">
                <a:latin typeface="Times New Roman" pitchFamily="18" charset="0"/>
                <a:cs typeface="Times New Roman" pitchFamily="18" charset="0"/>
              </a:rPr>
            </a:br>
            <a:r>
              <a:rPr lang="en-US">
                <a:latin typeface="Times New Roman" pitchFamily="18" charset="0"/>
                <a:cs typeface="Times New Roman" pitchFamily="18" charset="0"/>
              </a:rPr>
              <a:t>7. Lưu ý khi đi đường cao tốc</a:t>
            </a:r>
            <a:br>
              <a:rPr lang="en-US">
                <a:latin typeface="Times New Roman" pitchFamily="18" charset="0"/>
                <a:cs typeface="Times New Roman" pitchFamily="18" charset="0"/>
              </a:rPr>
            </a:br>
            <a:r>
              <a:rPr lang="en-US">
                <a:latin typeface="Times New Roman" pitchFamily="18" charset="0"/>
                <a:cs typeface="Times New Roman" pitchFamily="18" charset="0"/>
              </a:rPr>
              <a:t>8. Nhường đường cho xe ưu tiên</a:t>
            </a:r>
            <a:br>
              <a:rPr lang="en-US">
                <a:latin typeface="Times New Roman" pitchFamily="18" charset="0"/>
                <a:cs typeface="Times New Roman" pitchFamily="18" charset="0"/>
              </a:rPr>
            </a:br>
            <a:r>
              <a:rPr lang="en-US">
                <a:latin typeface="Times New Roman" pitchFamily="18" charset="0"/>
                <a:cs typeface="Times New Roman" pitchFamily="18" charset="0"/>
              </a:rPr>
              <a:t>9. Sang đường đúng cách</a:t>
            </a:r>
            <a:br>
              <a:rPr lang="en-US">
                <a:latin typeface="Times New Roman" pitchFamily="18" charset="0"/>
                <a:cs typeface="Times New Roman" pitchFamily="18" charset="0"/>
              </a:rPr>
            </a:br>
            <a:r>
              <a:rPr lang="en-US">
                <a:latin typeface="Times New Roman" pitchFamily="18" charset="0"/>
                <a:cs typeface="Times New Roman" pitchFamily="18" charset="0"/>
              </a:rPr>
              <a:t>10. Tuân thủ luật giao thông và chỉ dẫn của lực lượng chức năng</a:t>
            </a:r>
          </a:p>
          <a:p>
            <a:pPr marL="0" indent="0">
              <a:buNone/>
            </a:pP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5746445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 y="1841500"/>
            <a:ext cx="7620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7" name="Text Box 5"/>
          <p:cNvSpPr txBox="1">
            <a:spLocks noChangeArrowheads="1"/>
          </p:cNvSpPr>
          <p:nvPr/>
        </p:nvSpPr>
        <p:spPr bwMode="auto">
          <a:xfrm>
            <a:off x="381000" y="228600"/>
            <a:ext cx="85344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000" b="1">
                <a:solidFill>
                  <a:srgbClr val="CC0000"/>
                </a:solidFill>
              </a:rPr>
              <a:t>Chỉ có mũ bảo hiểm đảm bảo chất lượng</a:t>
            </a:r>
            <a:r>
              <a:rPr lang="en-US" sz="3000" b="1"/>
              <a:t> mới có tác dụng giảm chấn thương sọ não khi xảy ra tai nạn</a:t>
            </a:r>
          </a:p>
        </p:txBody>
      </p:sp>
    </p:spTree>
    <p:extLst>
      <p:ext uri="{BB962C8B-B14F-4D97-AF65-F5344CB8AC3E}">
        <p14:creationId xmlns:p14="http://schemas.microsoft.com/office/powerpoint/2010/main" val="2962158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35100"/>
            <a:ext cx="441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35100"/>
            <a:ext cx="4495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8" name="Text Box 4"/>
          <p:cNvSpPr txBox="1">
            <a:spLocks noChangeArrowheads="1"/>
          </p:cNvSpPr>
          <p:nvPr/>
        </p:nvSpPr>
        <p:spPr bwMode="auto">
          <a:xfrm>
            <a:off x="1066800" y="487363"/>
            <a:ext cx="7543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CC0000"/>
                </a:solidFill>
              </a:rPr>
              <a:t>Quan sát kỹ trước khi sang đường</a:t>
            </a:r>
          </a:p>
        </p:txBody>
      </p:sp>
    </p:spTree>
    <p:extLst>
      <p:ext uri="{BB962C8B-B14F-4D97-AF65-F5344CB8AC3E}">
        <p14:creationId xmlns:p14="http://schemas.microsoft.com/office/powerpoint/2010/main" val="21325026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Quy định tuổi chạy xe máy, xe đạp điện</a:t>
            </a:r>
            <a:endParaRPr lang="en-US"/>
          </a:p>
        </p:txBody>
      </p:sp>
      <p:sp>
        <p:nvSpPr>
          <p:cNvPr id="3" name="Content Placeholder 2"/>
          <p:cNvSpPr>
            <a:spLocks noGrp="1"/>
          </p:cNvSpPr>
          <p:nvPr>
            <p:ph idx="1"/>
          </p:nvPr>
        </p:nvSpPr>
        <p:spPr/>
        <p:txBody>
          <a:bodyPr/>
          <a:lstStyle/>
          <a:p>
            <a:pPr marL="0" indent="0">
              <a:buNone/>
            </a:pPr>
            <a:r>
              <a:rPr lang="en-US" smtClean="0"/>
              <a:t>Không quy định độ tuổi khi đi xe đạp điện </a:t>
            </a:r>
            <a:r>
              <a:rPr lang="en-US" smtClean="0">
                <a:solidFill>
                  <a:srgbClr val="FF0000"/>
                </a:solidFill>
              </a:rPr>
              <a:t>(không phải xe máy điện) </a:t>
            </a:r>
            <a:r>
              <a:rPr lang="en-US" smtClean="0"/>
              <a:t>nhưng phải đội mũ bảo hiểm.</a:t>
            </a:r>
          </a:p>
          <a:p>
            <a:pPr marL="0" indent="0">
              <a:buNone/>
            </a:pPr>
            <a:endParaRPr lang="en-US"/>
          </a:p>
        </p:txBody>
      </p:sp>
    </p:spTree>
    <p:extLst>
      <p:ext uri="{BB962C8B-B14F-4D97-AF65-F5344CB8AC3E}">
        <p14:creationId xmlns:p14="http://schemas.microsoft.com/office/powerpoint/2010/main" val="6426638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vi-VN"/>
              <a:t>Theo quy định tại điểm a khoản 1 Điều 60 Luật giao thông đường bộ có quy định: người đủ 16 tuổi trở lên được lái xe gắn máy có dung tích xi-lanh dưới 50 phân khối. Theo quy định trên thì tất cả những xe gắn máy </a:t>
            </a:r>
            <a:r>
              <a:rPr lang="en-US" smtClean="0"/>
              <a:t>(kể cả xe máy điện) </a:t>
            </a:r>
            <a:r>
              <a:rPr lang="vi-VN" smtClean="0"/>
              <a:t>có </a:t>
            </a:r>
            <a:r>
              <a:rPr lang="vi-VN"/>
              <a:t>dung tích xi-lanh dưới 50 phân khối thì người điều khiển phải đủ 16 tuổi</a:t>
            </a:r>
            <a:r>
              <a:rPr lang="vi-VN" smtClean="0"/>
              <a:t>.</a:t>
            </a:r>
            <a:r>
              <a:rPr lang="en-US" smtClean="0"/>
              <a:t> </a:t>
            </a:r>
            <a:endParaRPr lang="en-US"/>
          </a:p>
        </p:txBody>
      </p:sp>
    </p:spTree>
    <p:extLst>
      <p:ext uri="{BB962C8B-B14F-4D97-AF65-F5344CB8AC3E}">
        <p14:creationId xmlns:p14="http://schemas.microsoft.com/office/powerpoint/2010/main" val="21852178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mtClean="0"/>
              <a:t>Đủ 18 tuổi trở lên được chạy xe trên 50cm</a:t>
            </a:r>
            <a:r>
              <a:rPr lang="en-US" baseline="30000" smtClean="0"/>
              <a:t>3</a:t>
            </a:r>
          </a:p>
          <a:p>
            <a:pPr marL="0" indent="0">
              <a:buNone/>
            </a:pPr>
            <a:r>
              <a:rPr lang="en-US" smtClean="0"/>
              <a:t>Nhưng phải đảm bảo điều kiện:</a:t>
            </a:r>
          </a:p>
          <a:p>
            <a:pPr>
              <a:buFontTx/>
              <a:buChar char="-"/>
            </a:pPr>
            <a:r>
              <a:rPr lang="en-US" smtClean="0"/>
              <a:t>Sức khoẻ;</a:t>
            </a:r>
          </a:p>
          <a:p>
            <a:pPr>
              <a:buFontTx/>
              <a:buChar char="-"/>
            </a:pPr>
            <a:r>
              <a:rPr lang="en-US" smtClean="0"/>
              <a:t>Có giấy phép lái xe.</a:t>
            </a:r>
            <a:endParaRPr lang="en-US"/>
          </a:p>
        </p:txBody>
      </p:sp>
    </p:spTree>
    <p:extLst>
      <p:ext uri="{BB962C8B-B14F-4D97-AF65-F5344CB8AC3E}">
        <p14:creationId xmlns:p14="http://schemas.microsoft.com/office/powerpoint/2010/main" val="3007628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92696"/>
            <a:ext cx="8229600" cy="1143000"/>
          </a:xfrm>
        </p:spPr>
        <p:txBody>
          <a:bodyPr/>
          <a:lstStyle/>
          <a:p>
            <a:r>
              <a:rPr lang="en-US" smtClean="0">
                <a:solidFill>
                  <a:srgbClr val="0000FF"/>
                </a:solidFill>
              </a:rPr>
              <a:t>I. PHẦN THỨ HAI</a:t>
            </a:r>
            <a:endParaRPr lang="en-US">
              <a:solidFill>
                <a:srgbClr val="0000FF"/>
              </a:solidFill>
            </a:endParaRPr>
          </a:p>
        </p:txBody>
      </p:sp>
      <p:sp>
        <p:nvSpPr>
          <p:cNvPr id="3" name="Content Placeholder 2"/>
          <p:cNvSpPr>
            <a:spLocks noGrp="1"/>
          </p:cNvSpPr>
          <p:nvPr>
            <p:ph idx="1"/>
          </p:nvPr>
        </p:nvSpPr>
        <p:spPr>
          <a:xfrm>
            <a:off x="467544" y="2132856"/>
            <a:ext cx="8229600" cy="1252735"/>
          </a:xfrm>
        </p:spPr>
        <p:txBody>
          <a:bodyPr/>
          <a:lstStyle/>
          <a:p>
            <a:pPr marL="0" indent="0" algn="ctr">
              <a:buNone/>
            </a:pPr>
            <a:r>
              <a:rPr lang="en-US" smtClean="0">
                <a:solidFill>
                  <a:srgbClr val="FF0000"/>
                </a:solidFill>
              </a:rPr>
              <a:t>GIÁO DỤC PHÒNG TRÁNH ĐUỐI NƯỚC</a:t>
            </a:r>
            <a:endParaRPr lang="en-US">
              <a:solidFill>
                <a:srgbClr val="FF0000"/>
              </a:solidFill>
            </a:endParaRPr>
          </a:p>
        </p:txBody>
      </p:sp>
    </p:spTree>
    <p:extLst>
      <p:ext uri="{BB962C8B-B14F-4D97-AF65-F5344CB8AC3E}">
        <p14:creationId xmlns:p14="http://schemas.microsoft.com/office/powerpoint/2010/main" val="26535679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Thông tin</a:t>
            </a:r>
            <a:endParaRPr lang="en-US"/>
          </a:p>
        </p:txBody>
      </p:sp>
      <p:sp>
        <p:nvSpPr>
          <p:cNvPr id="3" name="Content Placeholder 2"/>
          <p:cNvSpPr>
            <a:spLocks noGrp="1"/>
          </p:cNvSpPr>
          <p:nvPr>
            <p:ph idx="1"/>
          </p:nvPr>
        </p:nvSpPr>
        <p:spPr/>
        <p:txBody>
          <a:bodyPr/>
          <a:lstStyle/>
          <a:p>
            <a:pPr>
              <a:buFontTx/>
              <a:buChar char="-"/>
            </a:pPr>
            <a:r>
              <a:rPr lang="en-US" smtClean="0"/>
              <a:t>Ở Việt Nam có </a:t>
            </a:r>
            <a:r>
              <a:rPr lang="en-US" smtClean="0">
                <a:solidFill>
                  <a:srgbClr val="FF0000"/>
                </a:solidFill>
              </a:rPr>
              <a:t>2.000</a:t>
            </a:r>
            <a:r>
              <a:rPr lang="en-US" smtClean="0"/>
              <a:t> </a:t>
            </a:r>
            <a:r>
              <a:rPr lang="en-US"/>
              <a:t>trẻ em đuối nước mỗi </a:t>
            </a:r>
            <a:r>
              <a:rPr lang="en-US" smtClean="0"/>
              <a:t>năm, cao gấp 10 lần các nước khác.</a:t>
            </a:r>
          </a:p>
          <a:p>
            <a:pPr>
              <a:buFontTx/>
              <a:buChar char="-"/>
            </a:pPr>
            <a:r>
              <a:rPr lang="en-US" smtClean="0"/>
              <a:t>Năm 2024 Lâm Đồng có 30 vụ đuối nước, chủ yếu từ 6 – 9 tuổi.</a:t>
            </a:r>
          </a:p>
          <a:p>
            <a:pPr>
              <a:buFontTx/>
              <a:buChar char="-"/>
            </a:pPr>
            <a:r>
              <a:rPr lang="en-US" smtClean="0"/>
              <a:t>Ngày </a:t>
            </a:r>
            <a:r>
              <a:rPr lang="en-US" smtClean="0">
                <a:solidFill>
                  <a:srgbClr val="FF0000"/>
                </a:solidFill>
              </a:rPr>
              <a:t>25 tháng 7 </a:t>
            </a:r>
            <a:r>
              <a:rPr lang="en-US" smtClean="0"/>
              <a:t>hàng năm là ngày Thế giới phòng chống đuối nước.</a:t>
            </a:r>
            <a:endParaRPr lang="en-US"/>
          </a:p>
        </p:txBody>
      </p:sp>
    </p:spTree>
    <p:extLst>
      <p:ext uri="{BB962C8B-B14F-4D97-AF65-F5344CB8AC3E}">
        <p14:creationId xmlns:p14="http://schemas.microsoft.com/office/powerpoint/2010/main" val="32151068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692696"/>
            <a:ext cx="8229600" cy="5040560"/>
          </a:xfrm>
        </p:spPr>
        <p:txBody>
          <a:bodyPr/>
          <a:lstStyle/>
          <a:p>
            <a:pPr marL="0" indent="0">
              <a:buNone/>
            </a:pPr>
            <a:r>
              <a:rPr lang="en-US" smtClean="0"/>
              <a:t>Vào tháng 6 năm 2020 ở Đức Trọng xảy ra 3 vụ đuối nước làm chết 6 người: </a:t>
            </a:r>
          </a:p>
          <a:p>
            <a:pPr marL="0" indent="0">
              <a:buNone/>
            </a:pPr>
            <a:r>
              <a:rPr lang="en-US" smtClean="0"/>
              <a:t>+ Ngày 4/6/2020 xảy ra 2 vụ làm chết 3 HS lớp 8: 2 HS THCS Ninh Gia, 1 HS trường THCS Tân Hội</a:t>
            </a:r>
          </a:p>
          <a:p>
            <a:pPr marL="0" indent="0">
              <a:buNone/>
            </a:pPr>
            <a:r>
              <a:rPr lang="en-US" smtClean="0"/>
              <a:t>+ Ngày 29/6/2020: chết 2 HS trường THCS Hiệp Thạnh + 1 thanh niên.</a:t>
            </a:r>
          </a:p>
          <a:p>
            <a:pPr marL="0" indent="0">
              <a:buNone/>
            </a:pPr>
            <a:r>
              <a:rPr lang="en-US" smtClean="0"/>
              <a:t>+ Gần đây nhất 3/2025 chết 1 HS Lớp 9…</a:t>
            </a:r>
            <a:endParaRPr lang="en-US"/>
          </a:p>
        </p:txBody>
      </p:sp>
    </p:spTree>
    <p:extLst>
      <p:ext uri="{BB962C8B-B14F-4D97-AF65-F5344CB8AC3E}">
        <p14:creationId xmlns:p14="http://schemas.microsoft.com/office/powerpoint/2010/main" val="16629633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20688"/>
            <a:ext cx="8229600" cy="5400600"/>
          </a:xfrm>
        </p:spPr>
        <p:txBody>
          <a:bodyPr/>
          <a:lstStyle/>
          <a:p>
            <a:pPr marL="0" indent="0">
              <a:buNone/>
            </a:pPr>
            <a:r>
              <a:rPr lang="en-US" smtClean="0"/>
              <a:t>“C</a:t>
            </a:r>
            <a:r>
              <a:rPr lang="vi-VN" smtClean="0"/>
              <a:t>hiều 17/4</a:t>
            </a:r>
            <a:r>
              <a:rPr lang="en-US" smtClean="0"/>
              <a:t>/2023</a:t>
            </a:r>
            <a:r>
              <a:rPr lang="vi-VN" smtClean="0"/>
              <a:t>, </a:t>
            </a:r>
            <a:r>
              <a:rPr lang="vi-VN"/>
              <a:t>được nghỉ học nên nhóm </a:t>
            </a:r>
            <a:r>
              <a:rPr lang="vi-VN">
                <a:solidFill>
                  <a:srgbClr val="FF0000"/>
                </a:solidFill>
              </a:rPr>
              <a:t>8 học sinh nữ </a:t>
            </a:r>
            <a:r>
              <a:rPr lang="vi-VN"/>
              <a:t>đang </a:t>
            </a:r>
            <a:r>
              <a:rPr lang="vi-VN">
                <a:solidFill>
                  <a:srgbClr val="FF0000"/>
                </a:solidFill>
              </a:rPr>
              <a:t>học lớp 5 </a:t>
            </a:r>
            <a:r>
              <a:rPr lang="vi-VN"/>
              <a:t>tại thôn B’Đơ rủ nhau ra sông Đại Nga (đoạn giáp ranh giữ thôn B’Đơ, xã Lộc An, huyện Bảo Lâm và xã Lộc Nga, TP Bảo Lộc) tắm. </a:t>
            </a:r>
            <a:r>
              <a:rPr lang="vi-VN">
                <a:solidFill>
                  <a:srgbClr val="FF0000"/>
                </a:solidFill>
              </a:rPr>
              <a:t>Trong lúc tắm, chơi đùa trên sông </a:t>
            </a:r>
            <a:r>
              <a:rPr lang="vi-VN"/>
              <a:t>thì không may em </a:t>
            </a:r>
            <a:r>
              <a:rPr lang="vi-VN">
                <a:solidFill>
                  <a:srgbClr val="FF0000"/>
                </a:solidFill>
              </a:rPr>
              <a:t>K. Kh. M. </a:t>
            </a:r>
            <a:r>
              <a:rPr lang="vi-VN"/>
              <a:t>(</a:t>
            </a:r>
            <a:r>
              <a:rPr lang="vi-VN">
                <a:solidFill>
                  <a:srgbClr val="FF0000"/>
                </a:solidFill>
              </a:rPr>
              <a:t>11 tuổi</a:t>
            </a:r>
            <a:r>
              <a:rPr lang="vi-VN"/>
              <a:t>, ngụ tại thôn B’Đơ và đang học tại một trường Tiểu học trên địa bàn xã Lộc An) </a:t>
            </a:r>
            <a:r>
              <a:rPr lang="vi-VN">
                <a:solidFill>
                  <a:srgbClr val="FF0000"/>
                </a:solidFill>
              </a:rPr>
              <a:t>bị đuối nước</a:t>
            </a:r>
            <a:r>
              <a:rPr lang="vi-VN" smtClean="0"/>
              <a:t>.</a:t>
            </a:r>
            <a:r>
              <a:rPr lang="en-US" smtClean="0"/>
              <a:t>” (Theo Báo Lâm Đồng ngày 18/4/2023)</a:t>
            </a:r>
            <a:endParaRPr lang="en-US"/>
          </a:p>
        </p:txBody>
      </p:sp>
    </p:spTree>
    <p:extLst>
      <p:ext uri="{BB962C8B-B14F-4D97-AF65-F5344CB8AC3E}">
        <p14:creationId xmlns:p14="http://schemas.microsoft.com/office/powerpoint/2010/main" val="2400262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905"/>
            <a:ext cx="8229600" cy="994122"/>
          </a:xfrm>
        </p:spPr>
        <p:txBody>
          <a:bodyPr/>
          <a:lstStyle/>
          <a:p>
            <a:r>
              <a:rPr lang="en-US" sz="3200" smtClean="0">
                <a:solidFill>
                  <a:srgbClr val="FF0000"/>
                </a:solidFill>
              </a:rPr>
              <a:t>Thông tin</a:t>
            </a:r>
            <a:endParaRPr lang="en-US" sz="3200">
              <a:solidFill>
                <a:srgbClr val="FF0000"/>
              </a:solidFill>
            </a:endParaRPr>
          </a:p>
        </p:txBody>
      </p:sp>
      <p:sp>
        <p:nvSpPr>
          <p:cNvPr id="3" name="Content Placeholder 2"/>
          <p:cNvSpPr>
            <a:spLocks noGrp="1"/>
          </p:cNvSpPr>
          <p:nvPr>
            <p:ph idx="1"/>
          </p:nvPr>
        </p:nvSpPr>
        <p:spPr>
          <a:xfrm>
            <a:off x="467544" y="980728"/>
            <a:ext cx="8229600" cy="5616624"/>
          </a:xfrm>
        </p:spPr>
        <p:txBody>
          <a:bodyPr/>
          <a:lstStyle/>
          <a:p>
            <a:pPr>
              <a:buFontTx/>
              <a:buChar char="-"/>
            </a:pPr>
            <a:r>
              <a:rPr lang="en-US" sz="2700" smtClean="0">
                <a:solidFill>
                  <a:srgbClr val="0000FF"/>
                </a:solidFill>
              </a:rPr>
              <a:t>Năm 2024, </a:t>
            </a:r>
            <a:r>
              <a:rPr lang="en-US" sz="2700">
                <a:solidFill>
                  <a:srgbClr val="0000FF"/>
                </a:solidFill>
              </a:rPr>
              <a:t>toàn quốc xảy ra </a:t>
            </a:r>
            <a:r>
              <a:rPr lang="en-US" sz="2700" smtClean="0">
                <a:solidFill>
                  <a:srgbClr val="0000FF"/>
                </a:solidFill>
              </a:rPr>
              <a:t>hơn </a:t>
            </a:r>
            <a:r>
              <a:rPr lang="en-US" sz="2700" smtClean="0">
                <a:solidFill>
                  <a:srgbClr val="FF0000"/>
                </a:solidFill>
              </a:rPr>
              <a:t>23.837</a:t>
            </a:r>
            <a:r>
              <a:rPr lang="en-US" sz="2700" smtClean="0">
                <a:solidFill>
                  <a:srgbClr val="0000FF"/>
                </a:solidFill>
              </a:rPr>
              <a:t> </a:t>
            </a:r>
            <a:r>
              <a:rPr lang="en-US" sz="2700">
                <a:solidFill>
                  <a:srgbClr val="0000FF"/>
                </a:solidFill>
              </a:rPr>
              <a:t>vụ </a:t>
            </a:r>
            <a:r>
              <a:rPr lang="en-US" sz="2700" smtClean="0">
                <a:solidFill>
                  <a:srgbClr val="0000FF"/>
                </a:solidFill>
              </a:rPr>
              <a:t>TNGT, </a:t>
            </a:r>
            <a:r>
              <a:rPr lang="en-US" sz="2700">
                <a:solidFill>
                  <a:srgbClr val="0000FF"/>
                </a:solidFill>
              </a:rPr>
              <a:t>bị thương </a:t>
            </a:r>
            <a:r>
              <a:rPr lang="en-US" sz="2700" smtClean="0">
                <a:solidFill>
                  <a:srgbClr val="0000FF"/>
                </a:solidFill>
              </a:rPr>
              <a:t>17.705 </a:t>
            </a:r>
            <a:r>
              <a:rPr lang="en-US" sz="2700">
                <a:solidFill>
                  <a:srgbClr val="0000FF"/>
                </a:solidFill>
              </a:rPr>
              <a:t>người, làm chết </a:t>
            </a:r>
            <a:r>
              <a:rPr lang="en-US" sz="2700" smtClean="0">
                <a:solidFill>
                  <a:srgbClr val="0000FF"/>
                </a:solidFill>
              </a:rPr>
              <a:t>10.996 người; </a:t>
            </a:r>
          </a:p>
          <a:p>
            <a:pPr marL="0" indent="0">
              <a:buNone/>
            </a:pPr>
            <a:r>
              <a:rPr lang="en-US" sz="2700" smtClean="0"/>
              <a:t>- Ở Lâm Đồng: N</a:t>
            </a:r>
            <a:r>
              <a:rPr lang="vi-VN" sz="2700"/>
              <a:t>ăm </a:t>
            </a:r>
            <a:r>
              <a:rPr lang="vi-VN" sz="2700" smtClean="0"/>
              <a:t>202</a:t>
            </a:r>
            <a:r>
              <a:rPr lang="en-US" sz="2700" smtClean="0"/>
              <a:t>4</a:t>
            </a:r>
            <a:r>
              <a:rPr lang="vi-VN" sz="2700" smtClean="0"/>
              <a:t>, xảy </a:t>
            </a:r>
            <a:r>
              <a:rPr lang="vi-VN" sz="2700"/>
              <a:t>ra </a:t>
            </a:r>
            <a:r>
              <a:rPr lang="en-US" sz="2700" smtClean="0"/>
              <a:t>479</a:t>
            </a:r>
            <a:r>
              <a:rPr lang="vi-VN" sz="2700" smtClean="0"/>
              <a:t> </a:t>
            </a:r>
            <a:r>
              <a:rPr lang="vi-VN" sz="2700"/>
              <a:t>vụ </a:t>
            </a:r>
            <a:r>
              <a:rPr lang="en-US" sz="2700" smtClean="0"/>
              <a:t>TNGT</a:t>
            </a:r>
            <a:r>
              <a:rPr lang="vi-VN" sz="2700" smtClean="0"/>
              <a:t> </a:t>
            </a:r>
            <a:r>
              <a:rPr lang="vi-VN" sz="2700"/>
              <a:t>làm </a:t>
            </a:r>
            <a:r>
              <a:rPr lang="en-US" sz="2700" smtClean="0"/>
              <a:t>186</a:t>
            </a:r>
            <a:r>
              <a:rPr lang="vi-VN" sz="2700" smtClean="0"/>
              <a:t> </a:t>
            </a:r>
            <a:r>
              <a:rPr lang="vi-VN" sz="2700"/>
              <a:t>người chết, </a:t>
            </a:r>
            <a:r>
              <a:rPr lang="en-US" sz="2700" smtClean="0"/>
              <a:t>402</a:t>
            </a:r>
            <a:r>
              <a:rPr lang="vi-VN" sz="2700" smtClean="0"/>
              <a:t> </a:t>
            </a:r>
            <a:r>
              <a:rPr lang="vi-VN" sz="2700"/>
              <a:t>người bị thương. </a:t>
            </a:r>
            <a:r>
              <a:rPr lang="en-US" sz="2700" smtClean="0"/>
              <a:t> </a:t>
            </a:r>
            <a:r>
              <a:rPr lang="vi-VN" sz="2700" smtClean="0"/>
              <a:t>So </a:t>
            </a:r>
            <a:r>
              <a:rPr lang="vi-VN" sz="2700"/>
              <a:t>với năm </a:t>
            </a:r>
            <a:r>
              <a:rPr lang="vi-VN" sz="2700" smtClean="0"/>
              <a:t>202</a:t>
            </a:r>
            <a:r>
              <a:rPr lang="en-US" sz="2700" smtClean="0"/>
              <a:t>3</a:t>
            </a:r>
            <a:r>
              <a:rPr lang="vi-VN" sz="2700" smtClean="0"/>
              <a:t>, </a:t>
            </a:r>
            <a:r>
              <a:rPr lang="vi-VN" sz="2700"/>
              <a:t>số vụ </a:t>
            </a:r>
            <a:r>
              <a:rPr lang="en-US" sz="2700" smtClean="0"/>
              <a:t>TNGT </a:t>
            </a:r>
            <a:r>
              <a:rPr lang="vi-VN" sz="2700" smtClean="0"/>
              <a:t>giảm </a:t>
            </a:r>
            <a:r>
              <a:rPr lang="en-US" sz="2700" smtClean="0"/>
              <a:t>8</a:t>
            </a:r>
            <a:r>
              <a:rPr lang="vi-VN" sz="2700" smtClean="0"/>
              <a:t> </a:t>
            </a:r>
            <a:r>
              <a:rPr lang="vi-VN" sz="2700"/>
              <a:t>vụ, giảm </a:t>
            </a:r>
            <a:r>
              <a:rPr lang="en-US" sz="2700" smtClean="0"/>
              <a:t>83</a:t>
            </a:r>
            <a:r>
              <a:rPr lang="vi-VN" sz="2700" smtClean="0"/>
              <a:t> </a:t>
            </a:r>
            <a:r>
              <a:rPr lang="vi-VN" sz="2700"/>
              <a:t>người chết và </a:t>
            </a:r>
            <a:r>
              <a:rPr lang="en-US" sz="2700" smtClean="0"/>
              <a:t>tăng</a:t>
            </a:r>
            <a:r>
              <a:rPr lang="vi-VN" sz="2700" smtClean="0"/>
              <a:t> </a:t>
            </a:r>
            <a:r>
              <a:rPr lang="en-US" sz="2700" smtClean="0"/>
              <a:t>127</a:t>
            </a:r>
            <a:r>
              <a:rPr lang="vi-VN" sz="2700" smtClean="0"/>
              <a:t> </a:t>
            </a:r>
            <a:r>
              <a:rPr lang="vi-VN" sz="2700"/>
              <a:t>người bị </a:t>
            </a:r>
            <a:r>
              <a:rPr lang="vi-VN" sz="2700" smtClean="0"/>
              <a:t>thương</a:t>
            </a:r>
            <a:r>
              <a:rPr lang="en-US" sz="2700"/>
              <a:t>;</a:t>
            </a:r>
            <a:r>
              <a:rPr lang="en-US" sz="2700" smtClean="0"/>
              <a:t> dịp tết Nguyên đán 2025 trên </a:t>
            </a:r>
            <a:r>
              <a:rPr lang="en-US" sz="2700"/>
              <a:t>địa bàn tỉnh đã xảy ra </a:t>
            </a:r>
            <a:r>
              <a:rPr lang="en-US" sz="2700" smtClean="0">
                <a:solidFill>
                  <a:srgbClr val="FF0000"/>
                </a:solidFill>
              </a:rPr>
              <a:t>5</a:t>
            </a:r>
            <a:r>
              <a:rPr lang="en-US" sz="2700" smtClean="0"/>
              <a:t> </a:t>
            </a:r>
            <a:r>
              <a:rPr lang="en-US" sz="2700"/>
              <a:t>vụ tai nạn giao thông, làm </a:t>
            </a:r>
            <a:r>
              <a:rPr lang="en-US" sz="2700" smtClean="0"/>
              <a:t>3 </a:t>
            </a:r>
            <a:r>
              <a:rPr lang="en-US" sz="2700"/>
              <a:t>người chết, </a:t>
            </a:r>
            <a:r>
              <a:rPr lang="en-US" sz="2700" smtClean="0"/>
              <a:t>6 </a:t>
            </a:r>
            <a:r>
              <a:rPr lang="en-US" sz="2700"/>
              <a:t>người bị thương.</a:t>
            </a:r>
          </a:p>
        </p:txBody>
      </p:sp>
    </p:spTree>
    <p:extLst>
      <p:ext uri="{BB962C8B-B14F-4D97-AF65-F5344CB8AC3E}">
        <p14:creationId xmlns:p14="http://schemas.microsoft.com/office/powerpoint/2010/main" val="39217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idx="1"/>
          </p:nvPr>
        </p:nvSpPr>
        <p:spPr>
          <a:xfrm>
            <a:off x="228600" y="1828800"/>
            <a:ext cx="8458200" cy="4800600"/>
          </a:xfrm>
        </p:spPr>
        <p:txBody>
          <a:bodyPr/>
          <a:lstStyle/>
          <a:p>
            <a:pPr algn="just">
              <a:buClr>
                <a:srgbClr val="FFFF00"/>
              </a:buClr>
              <a:buFont typeface="Wingdings" pitchFamily="2" charset="2"/>
              <a:buNone/>
            </a:pPr>
            <a:endParaRPr lang="en-US" b="1" smtClean="0">
              <a:solidFill>
                <a:schemeClr val="hlink"/>
              </a:solidFill>
              <a:latin typeface=".VnTime" pitchFamily="34" charset="0"/>
            </a:endParaRPr>
          </a:p>
          <a:p>
            <a:pPr algn="just">
              <a:buClr>
                <a:srgbClr val="FFFF00"/>
              </a:buClr>
              <a:buFont typeface="Wingdings" pitchFamily="2" charset="2"/>
              <a:buNone/>
            </a:pPr>
            <a:endParaRPr lang="en-US" smtClean="0">
              <a:latin typeface=".VnTime" pitchFamily="34" charset="0"/>
            </a:endParaRPr>
          </a:p>
        </p:txBody>
      </p:sp>
      <p:sp>
        <p:nvSpPr>
          <p:cNvPr id="59395" name="Rectangle 3"/>
          <p:cNvSpPr>
            <a:spLocks noChangeArrowheads="1"/>
          </p:cNvSpPr>
          <p:nvPr/>
        </p:nvSpPr>
        <p:spPr bwMode="auto">
          <a:xfrm>
            <a:off x="609600" y="2925763"/>
            <a:ext cx="79248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3300">
              <a:solidFill>
                <a:srgbClr val="0000FF"/>
              </a:solidFill>
              <a:latin typeface="Times New Roman" pitchFamily="18" charset="0"/>
            </a:endParaRPr>
          </a:p>
        </p:txBody>
      </p:sp>
      <p:sp>
        <p:nvSpPr>
          <p:cNvPr id="59396" name="Rectangle 4"/>
          <p:cNvSpPr>
            <a:spLocks noChangeArrowheads="1"/>
          </p:cNvSpPr>
          <p:nvPr/>
        </p:nvSpPr>
        <p:spPr bwMode="auto">
          <a:xfrm>
            <a:off x="228600" y="553829"/>
            <a:ext cx="87630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4000"/>
              <a:t>Thực trạng trẻ em bị đuối nước ở </a:t>
            </a:r>
          </a:p>
          <a:p>
            <a:pPr algn="ctr"/>
            <a:r>
              <a:rPr lang="en-US" sz="4000"/>
              <a:t>Việt Nam</a:t>
            </a:r>
            <a:endParaRPr lang="en-US" sz="3200">
              <a:solidFill>
                <a:srgbClr val="0000FF"/>
              </a:solidFill>
            </a:endParaRPr>
          </a:p>
          <a:p>
            <a:pPr algn="just"/>
            <a:r>
              <a:rPr lang="en-US" sz="3200" smtClean="0">
                <a:solidFill>
                  <a:srgbClr val="0000FF"/>
                </a:solidFill>
                <a:latin typeface="Times New Roman" pitchFamily="18" charset="0"/>
              </a:rPr>
              <a:t>- Việt </a:t>
            </a:r>
            <a:r>
              <a:rPr lang="en-US" sz="3200">
                <a:solidFill>
                  <a:srgbClr val="0000FF"/>
                </a:solidFill>
                <a:latin typeface="Times New Roman" pitchFamily="18" charset="0"/>
              </a:rPr>
              <a:t>Nam có tỷ lệ tử vong do đuối nước cao gấp 10 các nước phát triển. Bình quân mỗi năm cả nước có trên</a:t>
            </a:r>
            <a:r>
              <a:rPr lang="en-US" sz="3200">
                <a:solidFill>
                  <a:srgbClr val="FF0000"/>
                </a:solidFill>
                <a:latin typeface="Times New Roman" pitchFamily="18" charset="0"/>
              </a:rPr>
              <a:t> </a:t>
            </a:r>
            <a:r>
              <a:rPr lang="en-US" sz="3200" smtClean="0">
                <a:solidFill>
                  <a:srgbClr val="FF0000"/>
                </a:solidFill>
                <a:latin typeface="Times New Roman" pitchFamily="18" charset="0"/>
              </a:rPr>
              <a:t>2000 </a:t>
            </a:r>
            <a:r>
              <a:rPr lang="en-US" sz="3200">
                <a:solidFill>
                  <a:srgbClr val="0000FF"/>
                </a:solidFill>
                <a:latin typeface="Times New Roman" pitchFamily="18" charset="0"/>
              </a:rPr>
              <a:t>trẻ em và vị thành niên tử vong do đuối </a:t>
            </a:r>
            <a:r>
              <a:rPr lang="en-US" sz="3200" smtClean="0">
                <a:solidFill>
                  <a:srgbClr val="0000FF"/>
                </a:solidFill>
                <a:latin typeface="Times New Roman" pitchFamily="18" charset="0"/>
              </a:rPr>
              <a:t>nước.</a:t>
            </a:r>
          </a:p>
          <a:p>
            <a:pPr algn="just"/>
            <a:r>
              <a:rPr lang="en-US" sz="3200" smtClean="0">
                <a:solidFill>
                  <a:srgbClr val="0000FF"/>
                </a:solidFill>
                <a:latin typeface="Times New Roman" pitchFamily="18" charset="0"/>
              </a:rPr>
              <a:t>- </a:t>
            </a:r>
            <a:r>
              <a:rPr lang="en-US" sz="3200">
                <a:solidFill>
                  <a:srgbClr val="0000FF"/>
                </a:solidFill>
                <a:latin typeface="Times New Roman" pitchFamily="18" charset="0"/>
              </a:rPr>
              <a:t>Trẻ em chết do đuối nước chỉ xếp sau tai nạn giao thông</a:t>
            </a:r>
            <a:r>
              <a:rPr lang="vi-VN" sz="3200">
                <a:solidFill>
                  <a:srgbClr val="0000FF"/>
                </a:solidFill>
                <a:latin typeface="Times New Roman" pitchFamily="18" charset="0"/>
              </a:rPr>
              <a:t>.</a:t>
            </a:r>
            <a:endParaRPr lang="en-US" sz="3200">
              <a:solidFill>
                <a:srgbClr val="0000FF"/>
              </a:solidFill>
              <a:latin typeface="Times New Roman" pitchFamily="18" charset="0"/>
            </a:endParaRPr>
          </a:p>
          <a:p>
            <a:pPr algn="just">
              <a:buFontTx/>
              <a:buChar char="-"/>
            </a:pPr>
            <a:r>
              <a:rPr lang="en-US" sz="3200">
                <a:solidFill>
                  <a:srgbClr val="0000FF"/>
                </a:solidFill>
                <a:latin typeface="Times New Roman" pitchFamily="18" charset="0"/>
              </a:rPr>
              <a:t> Mùa hè thường là thời điểm hay xảy ra đuối nước nhiều nhất. </a:t>
            </a:r>
          </a:p>
        </p:txBody>
      </p:sp>
    </p:spTree>
    <p:extLst>
      <p:ext uri="{BB962C8B-B14F-4D97-AF65-F5344CB8AC3E}">
        <p14:creationId xmlns:p14="http://schemas.microsoft.com/office/powerpoint/2010/main" val="3261775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59396">
                                            <p:txEl>
                                              <p:pRg st="0" end="0"/>
                                            </p:txEl>
                                          </p:spTgt>
                                        </p:tgtEl>
                                        <p:attrNameLst>
                                          <p:attrName>style.visibility</p:attrName>
                                        </p:attrNameLst>
                                      </p:cBhvr>
                                      <p:to>
                                        <p:strVal val="visible"/>
                                      </p:to>
                                    </p:set>
                                    <p:animEffect transition="in" filter="checkerboard(across)">
                                      <p:cBhvr>
                                        <p:cTn id="7" dur="500"/>
                                        <p:tgtEl>
                                          <p:spTgt spid="59396">
                                            <p:txEl>
                                              <p:pRg st="0" end="0"/>
                                            </p:txEl>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59396">
                                            <p:txEl>
                                              <p:pRg st="1" end="1"/>
                                            </p:txEl>
                                          </p:spTgt>
                                        </p:tgtEl>
                                        <p:attrNameLst>
                                          <p:attrName>style.visibility</p:attrName>
                                        </p:attrNameLst>
                                      </p:cBhvr>
                                      <p:to>
                                        <p:strVal val="visible"/>
                                      </p:to>
                                    </p:set>
                                    <p:animEffect transition="in" filter="checkerboard(across)">
                                      <p:cBhvr>
                                        <p:cTn id="11" dur="500"/>
                                        <p:tgtEl>
                                          <p:spTgt spid="59396">
                                            <p:txEl>
                                              <p:pRg st="1" end="1"/>
                                            </p:txEl>
                                          </p:spTgt>
                                        </p:tgtEl>
                                      </p:cBhvr>
                                    </p:animEffect>
                                  </p:childTnLst>
                                </p:cTn>
                              </p:par>
                            </p:childTnLst>
                          </p:cTn>
                        </p:par>
                        <p:par>
                          <p:cTn id="12" fill="hold" nodeType="with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59396">
                                            <p:txEl>
                                              <p:pRg st="2" end="2"/>
                                            </p:txEl>
                                          </p:spTgt>
                                        </p:tgtEl>
                                        <p:attrNameLst>
                                          <p:attrName>style.visibility</p:attrName>
                                        </p:attrNameLst>
                                      </p:cBhvr>
                                      <p:to>
                                        <p:strVal val="visible"/>
                                      </p:to>
                                    </p:set>
                                    <p:animEffect transition="in" filter="checkerboard(across)">
                                      <p:cBhvr>
                                        <p:cTn id="15" dur="500"/>
                                        <p:tgtEl>
                                          <p:spTgt spid="59396">
                                            <p:txEl>
                                              <p:pRg st="2" end="2"/>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59396">
                                            <p:txEl>
                                              <p:pRg st="3" end="3"/>
                                            </p:txEl>
                                          </p:spTgt>
                                        </p:tgtEl>
                                        <p:attrNameLst>
                                          <p:attrName>style.visibility</p:attrName>
                                        </p:attrNameLst>
                                      </p:cBhvr>
                                      <p:to>
                                        <p:strVal val="visible"/>
                                      </p:to>
                                    </p:set>
                                    <p:animEffect transition="in" filter="checkerboard(across)">
                                      <p:cBhvr>
                                        <p:cTn id="19" dur="500"/>
                                        <p:tgtEl>
                                          <p:spTgt spid="59396">
                                            <p:txEl>
                                              <p:pRg st="3" end="3"/>
                                            </p:txEl>
                                          </p:spTgt>
                                        </p:tgtEl>
                                      </p:cBhvr>
                                    </p:animEffect>
                                  </p:childTnLst>
                                </p:cTn>
                              </p:par>
                            </p:childTnLst>
                          </p:cTn>
                        </p:par>
                        <p:par>
                          <p:cTn id="20" fill="hold" nodeType="withGroup">
                            <p:stCondLst>
                              <p:cond delay="2000"/>
                            </p:stCondLst>
                            <p:childTnLst>
                              <p:par>
                                <p:cTn id="21" presetID="13" presetClass="entr" presetSubtype="16" fill="hold" nodeType="afterEffect">
                                  <p:stCondLst>
                                    <p:cond delay="0"/>
                                  </p:stCondLst>
                                  <p:childTnLst>
                                    <p:set>
                                      <p:cBhvr>
                                        <p:cTn id="22" dur="1" fill="hold">
                                          <p:stCondLst>
                                            <p:cond delay="0"/>
                                          </p:stCondLst>
                                        </p:cTn>
                                        <p:tgtEl>
                                          <p:spTgt spid="59396">
                                            <p:txEl>
                                              <p:pRg st="4" end="4"/>
                                            </p:txEl>
                                          </p:spTgt>
                                        </p:tgtEl>
                                        <p:attrNameLst>
                                          <p:attrName>style.visibility</p:attrName>
                                        </p:attrNameLst>
                                      </p:cBhvr>
                                      <p:to>
                                        <p:strVal val="visible"/>
                                      </p:to>
                                    </p:set>
                                    <p:animEffect transition="in" filter="plus(in)">
                                      <p:cBhvr>
                                        <p:cTn id="23" dur="2000"/>
                                        <p:tgtEl>
                                          <p:spTgt spid="593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255938" y="1844824"/>
            <a:ext cx="8382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pPr>
            <a:r>
              <a:rPr lang="en-US" sz="4000" b="1">
                <a:solidFill>
                  <a:srgbClr val="FF0000"/>
                </a:solidFill>
                <a:latin typeface="Times New Roman" pitchFamily="18" charset="0"/>
              </a:rPr>
              <a:t>NGUYÊN NHÂN DẪN ĐẾN ĐUỐI NƯỚC Ở TRẺ </a:t>
            </a:r>
            <a:r>
              <a:rPr lang="en-US" sz="4000" b="1" smtClean="0">
                <a:solidFill>
                  <a:srgbClr val="FF0000"/>
                </a:solidFill>
                <a:latin typeface="Times New Roman" pitchFamily="18" charset="0"/>
              </a:rPr>
              <a:t>EM </a:t>
            </a:r>
            <a:endParaRPr lang="en-US" sz="4000">
              <a:solidFill>
                <a:srgbClr val="FF0000"/>
              </a:solidFill>
              <a:latin typeface="Times New Roman" pitchFamily="18" charset="0"/>
            </a:endParaRPr>
          </a:p>
        </p:txBody>
      </p:sp>
    </p:spTree>
    <p:extLst>
      <p:ext uri="{BB962C8B-B14F-4D97-AF65-F5344CB8AC3E}">
        <p14:creationId xmlns:p14="http://schemas.microsoft.com/office/powerpoint/2010/main" val="2851443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circle(in)">
                                      <p:cBhvr>
                                        <p:cTn id="7" dur="20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0" name="Picture 6" descr="Những kênh thủy lợi cũng đày nguy cơ đối với trẻ em. Ảnh chỉ mang tính minh họ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2656"/>
            <a:ext cx="4495800" cy="2486744"/>
          </a:xfrm>
          <a:prstGeom prst="rect">
            <a:avLst/>
          </a:prstGeom>
          <a:noFill/>
          <a:extLst>
            <a:ext uri="{909E8E84-426E-40DD-AFC4-6F175D3DCCD1}">
              <a14:hiddenFill xmlns:a14="http://schemas.microsoft.com/office/drawing/2010/main">
                <a:solidFill>
                  <a:srgbClr val="FFFFFF"/>
                </a:solidFill>
              </a14:hiddenFill>
            </a:ext>
          </a:extLst>
        </p:spPr>
      </p:pic>
      <p:sp>
        <p:nvSpPr>
          <p:cNvPr id="41992" name="Text Box 8"/>
          <p:cNvSpPr txBox="1">
            <a:spLocks noChangeArrowheads="1"/>
          </p:cNvSpPr>
          <p:nvPr/>
        </p:nvSpPr>
        <p:spPr bwMode="auto">
          <a:xfrm>
            <a:off x="4724400" y="228600"/>
            <a:ext cx="42672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0000"/>
                </a:solidFill>
                <a:latin typeface="Times New Roman" pitchFamily="18" charset="0"/>
                <a:cs typeface="Times New Roman" pitchFamily="18" charset="0"/>
              </a:rPr>
              <a:t>Những kênh thủy lợi cũng đầy nguy cơ đối với trẻ em. </a:t>
            </a:r>
          </a:p>
        </p:txBody>
      </p:sp>
      <p:pic>
        <p:nvPicPr>
          <p:cNvPr id="41994" name="Picture 10" descr="Giật mình trước thực trạng đuối nước trong mùa hè - ảnh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03" y="3068960"/>
            <a:ext cx="4419600" cy="3352800"/>
          </a:xfrm>
          <a:prstGeom prst="rect">
            <a:avLst/>
          </a:prstGeom>
          <a:noFill/>
          <a:extLst>
            <a:ext uri="{909E8E84-426E-40DD-AFC4-6F175D3DCCD1}">
              <a14:hiddenFill xmlns:a14="http://schemas.microsoft.com/office/drawing/2010/main">
                <a:solidFill>
                  <a:srgbClr val="FFFFFF"/>
                </a:solidFill>
              </a14:hiddenFill>
            </a:ext>
          </a:extLst>
        </p:spPr>
      </p:pic>
      <p:sp>
        <p:nvSpPr>
          <p:cNvPr id="41995" name="Text Box 11"/>
          <p:cNvSpPr txBox="1">
            <a:spLocks noChangeArrowheads="1"/>
          </p:cNvSpPr>
          <p:nvPr/>
        </p:nvSpPr>
        <p:spPr bwMode="auto">
          <a:xfrm>
            <a:off x="4495800" y="3608388"/>
            <a:ext cx="4648200" cy="302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solidFill>
                  <a:srgbClr val="FF0000"/>
                </a:solidFill>
                <a:latin typeface="Times New Roman" pitchFamily="18" charset="0"/>
                <a:cs typeface="Times New Roman" pitchFamily="18" charset="0"/>
              </a:rPr>
              <a:t>Tắm sông hồ là điều thường thấy ở nhiều vùng miền khắp cả </a:t>
            </a:r>
            <a:r>
              <a:rPr lang="en-US" sz="3600" smtClean="0">
                <a:solidFill>
                  <a:srgbClr val="FF0000"/>
                </a:solidFill>
                <a:latin typeface="Times New Roman" pitchFamily="18" charset="0"/>
                <a:cs typeface="Times New Roman" pitchFamily="18" charset="0"/>
              </a:rPr>
              <a:t>nước.</a:t>
            </a:r>
            <a:endParaRPr lang="en-US" sz="3600">
              <a:solidFill>
                <a:srgbClr val="FF0000"/>
              </a:solidFill>
              <a:latin typeface="Times New Roman" pitchFamily="18" charset="0"/>
              <a:cs typeface="Times New Roman" pitchFamily="18" charset="0"/>
            </a:endParaRPr>
          </a:p>
          <a:p>
            <a:pPr>
              <a:spcBef>
                <a:spcPct val="50000"/>
              </a:spcBef>
            </a:pPr>
            <a:endParaRPr lang="en-US" sz="32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0852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990"/>
                                        </p:tgtEl>
                                        <p:attrNameLst>
                                          <p:attrName>style.visibility</p:attrName>
                                        </p:attrNameLst>
                                      </p:cBhvr>
                                      <p:to>
                                        <p:strVal val="visible"/>
                                      </p:to>
                                    </p:set>
                                    <p:animEffect transition="in" filter="blinds(horizontal)">
                                      <p:cBhvr>
                                        <p:cTn id="7" dur="500"/>
                                        <p:tgtEl>
                                          <p:spTgt spid="41990"/>
                                        </p:tgtEl>
                                      </p:cBhvr>
                                    </p:animEffect>
                                  </p:childTnLst>
                                </p:cTn>
                              </p:par>
                            </p:childTnLst>
                          </p:cTn>
                        </p:par>
                        <p:par>
                          <p:cTn id="8" fill="hold" nodeType="with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1992"/>
                                        </p:tgtEl>
                                        <p:attrNameLst>
                                          <p:attrName>style.visibility</p:attrName>
                                        </p:attrNameLst>
                                      </p:cBhvr>
                                      <p:to>
                                        <p:strVal val="visible"/>
                                      </p:to>
                                    </p:set>
                                    <p:animEffect transition="in" filter="box(in)">
                                      <p:cBhvr>
                                        <p:cTn id="11" dur="500"/>
                                        <p:tgtEl>
                                          <p:spTgt spid="41992"/>
                                        </p:tgtEl>
                                      </p:cBhvr>
                                    </p:animEffect>
                                  </p:childTnLst>
                                </p:cTn>
                              </p:par>
                            </p:childTnLst>
                          </p:cTn>
                        </p:par>
                      </p:childTnLst>
                    </p:cTn>
                  </p:par>
                  <p:par>
                    <p:cTn id="12" fill="hold">
                      <p:stCondLst>
                        <p:cond delay="indefinite"/>
                      </p:stCondLst>
                      <p:childTnLst>
                        <p:par>
                          <p:cTn id="13" fill="hold" nodeType="withGroup">
                            <p:stCondLst>
                              <p:cond delay="0"/>
                            </p:stCondLst>
                            <p:childTnLst>
                              <p:par>
                                <p:cTn id="14" presetID="8" presetClass="entr" presetSubtype="16" fill="hold" nodeType="clickEffect">
                                  <p:stCondLst>
                                    <p:cond delay="0"/>
                                  </p:stCondLst>
                                  <p:childTnLst>
                                    <p:set>
                                      <p:cBhvr>
                                        <p:cTn id="15" dur="1" fill="hold">
                                          <p:stCondLst>
                                            <p:cond delay="0"/>
                                          </p:stCondLst>
                                        </p:cTn>
                                        <p:tgtEl>
                                          <p:spTgt spid="41994"/>
                                        </p:tgtEl>
                                        <p:attrNameLst>
                                          <p:attrName>style.visibility</p:attrName>
                                        </p:attrNameLst>
                                      </p:cBhvr>
                                      <p:to>
                                        <p:strVal val="visible"/>
                                      </p:to>
                                    </p:set>
                                    <p:animEffect transition="in" filter="diamond(in)">
                                      <p:cBhvr>
                                        <p:cTn id="16" dur="2000"/>
                                        <p:tgtEl>
                                          <p:spTgt spid="41994"/>
                                        </p:tgtEl>
                                      </p:cBhvr>
                                    </p:animEffect>
                                  </p:childTnLst>
                                </p:cTn>
                              </p:par>
                            </p:childTnLst>
                          </p:cTn>
                        </p:par>
                        <p:par>
                          <p:cTn id="17" fill="hold" nodeType="withGroup">
                            <p:stCondLst>
                              <p:cond delay="2000"/>
                            </p:stCondLst>
                            <p:childTnLst>
                              <p:par>
                                <p:cTn id="18" presetID="2" presetClass="entr" presetSubtype="4" fill="hold" nodeType="afterEffect">
                                  <p:stCondLst>
                                    <p:cond delay="0"/>
                                  </p:stCondLst>
                                  <p:childTnLst>
                                    <p:set>
                                      <p:cBhvr>
                                        <p:cTn id="19" dur="1" fill="hold">
                                          <p:stCondLst>
                                            <p:cond delay="0"/>
                                          </p:stCondLst>
                                        </p:cTn>
                                        <p:tgtEl>
                                          <p:spTgt spid="41995">
                                            <p:txEl>
                                              <p:pRg st="0" end="0"/>
                                            </p:txEl>
                                          </p:spTgt>
                                        </p:tgtEl>
                                        <p:attrNameLst>
                                          <p:attrName>style.visibility</p:attrName>
                                        </p:attrNameLst>
                                      </p:cBhvr>
                                      <p:to>
                                        <p:strVal val="visible"/>
                                      </p:to>
                                    </p:set>
                                    <p:anim calcmode="lin" valueType="num">
                                      <p:cBhvr additive="base">
                                        <p:cTn id="20" dur="500" fill="hold"/>
                                        <p:tgtEl>
                                          <p:spTgt spid="4199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199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Ketsana-3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520" y="408856"/>
            <a:ext cx="3962400" cy="2410544"/>
          </a:xfrm>
        </p:spPr>
      </p:pic>
      <p:sp>
        <p:nvSpPr>
          <p:cNvPr id="52229" name="Text Box 5"/>
          <p:cNvSpPr txBox="1">
            <a:spLocks noChangeArrowheads="1"/>
          </p:cNvSpPr>
          <p:nvPr/>
        </p:nvSpPr>
        <p:spPr bwMode="auto">
          <a:xfrm>
            <a:off x="619211" y="2819400"/>
            <a:ext cx="28726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800">
                <a:solidFill>
                  <a:srgbClr val="FF0000"/>
                </a:solidFill>
                <a:latin typeface="Times New Roman" pitchFamily="18" charset="0"/>
                <a:cs typeface="Times New Roman" pitchFamily="18" charset="0"/>
              </a:rPr>
              <a:t>Lũ lụt</a:t>
            </a:r>
          </a:p>
        </p:txBody>
      </p:sp>
      <p:pic>
        <p:nvPicPr>
          <p:cNvPr id="52232" name="Picture 8" descr="Kết quả hình ảnh cho hố sau công trì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164" y="3645024"/>
            <a:ext cx="7575219" cy="2242102"/>
          </a:xfrm>
          <a:prstGeom prst="rect">
            <a:avLst/>
          </a:prstGeom>
          <a:noFill/>
          <a:extLst>
            <a:ext uri="{909E8E84-426E-40DD-AFC4-6F175D3DCCD1}">
              <a14:hiddenFill xmlns:a14="http://schemas.microsoft.com/office/drawing/2010/main">
                <a:solidFill>
                  <a:srgbClr val="FFFFFF"/>
                </a:solidFill>
              </a14:hiddenFill>
            </a:ext>
          </a:extLst>
        </p:spPr>
      </p:pic>
      <p:sp>
        <p:nvSpPr>
          <p:cNvPr id="52233" name="Text Box 9"/>
          <p:cNvSpPr txBox="1">
            <a:spLocks noChangeArrowheads="1"/>
          </p:cNvSpPr>
          <p:nvPr/>
        </p:nvSpPr>
        <p:spPr bwMode="auto">
          <a:xfrm>
            <a:off x="1043608" y="5887126"/>
            <a:ext cx="62070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800">
                <a:solidFill>
                  <a:srgbClr val="FF0000"/>
                </a:solidFill>
                <a:latin typeface="Times New Roman" pitchFamily="18" charset="0"/>
                <a:cs typeface="Times New Roman" pitchFamily="18" charset="0"/>
              </a:rPr>
              <a:t>Hố sâu công trình chưa san lấp</a:t>
            </a:r>
          </a:p>
        </p:txBody>
      </p:sp>
      <p:pic>
        <p:nvPicPr>
          <p:cNvPr id="7" name="Picture 6" descr="D:\PHONG CHONG DUOI NUOC\cau kh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381000"/>
            <a:ext cx="370998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5" name="Text Box 11"/>
          <p:cNvSpPr txBox="1">
            <a:spLocks noChangeArrowheads="1"/>
          </p:cNvSpPr>
          <p:nvPr/>
        </p:nvSpPr>
        <p:spPr bwMode="auto">
          <a:xfrm>
            <a:off x="4644008" y="2819399"/>
            <a:ext cx="370998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a:solidFill>
                  <a:srgbClr val="FF0000"/>
                </a:solidFill>
                <a:latin typeface="Times New Roman" pitchFamily="18" charset="0"/>
                <a:cs typeface="Times New Roman" pitchFamily="18" charset="0"/>
              </a:rPr>
              <a:t>Cầu qua sông, rạch chưa an toàn</a:t>
            </a:r>
          </a:p>
        </p:txBody>
      </p:sp>
    </p:spTree>
    <p:extLst>
      <p:ext uri="{BB962C8B-B14F-4D97-AF65-F5344CB8AC3E}">
        <p14:creationId xmlns:p14="http://schemas.microsoft.com/office/powerpoint/2010/main" val="2917661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blinds(horizontal)">
                                      <p:cBhvr>
                                        <p:cTn id="7" dur="500"/>
                                        <p:tgtEl>
                                          <p:spTgt spid="52228"/>
                                        </p:tgtEl>
                                      </p:cBhvr>
                                    </p:animEffect>
                                  </p:childTnLst>
                                </p:cTn>
                              </p:par>
                            </p:childTnLst>
                          </p:cTn>
                        </p:par>
                        <p:par>
                          <p:cTn id="8" fill="hold" nodeType="with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52229"/>
                                        </p:tgtEl>
                                        <p:attrNameLst>
                                          <p:attrName>style.visibility</p:attrName>
                                        </p:attrNameLst>
                                      </p:cBhvr>
                                      <p:to>
                                        <p:strVal val="visible"/>
                                      </p:to>
                                    </p:set>
                                    <p:animEffect transition="in" filter="box(in)">
                                      <p:cBhvr>
                                        <p:cTn id="11" dur="500"/>
                                        <p:tgtEl>
                                          <p:spTgt spid="52229"/>
                                        </p:tgtEl>
                                      </p:cBhvr>
                                    </p:animEffect>
                                  </p:childTnLst>
                                </p:cTn>
                              </p:par>
                            </p:childTnLst>
                          </p:cTn>
                        </p:par>
                      </p:childTnLst>
                    </p:cTn>
                  </p:par>
                  <p:par>
                    <p:cTn id="12" fill="hold">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52232"/>
                                        </p:tgtEl>
                                        <p:attrNameLst>
                                          <p:attrName>style.visibility</p:attrName>
                                        </p:attrNameLst>
                                      </p:cBhvr>
                                      <p:to>
                                        <p:strVal val="visible"/>
                                      </p:to>
                                    </p:set>
                                    <p:animEffect transition="in" filter="checkerboard(across)">
                                      <p:cBhvr>
                                        <p:cTn id="16" dur="500"/>
                                        <p:tgtEl>
                                          <p:spTgt spid="52232"/>
                                        </p:tgtEl>
                                      </p:cBhvr>
                                    </p:animEffect>
                                  </p:childTnLst>
                                </p:cTn>
                              </p:par>
                            </p:childTnLst>
                          </p:cTn>
                        </p:par>
                        <p:par>
                          <p:cTn id="17" fill="hold" nodeType="withGroup">
                            <p:stCondLst>
                              <p:cond delay="500"/>
                            </p:stCondLst>
                            <p:childTnLst>
                              <p:par>
                                <p:cTn id="18" presetID="2" presetClass="entr" presetSubtype="4" fill="hold" nodeType="afterEffect">
                                  <p:stCondLst>
                                    <p:cond delay="0"/>
                                  </p:stCondLst>
                                  <p:childTnLst>
                                    <p:set>
                                      <p:cBhvr>
                                        <p:cTn id="19" dur="1" fill="hold">
                                          <p:stCondLst>
                                            <p:cond delay="0"/>
                                          </p:stCondLst>
                                        </p:cTn>
                                        <p:tgtEl>
                                          <p:spTgt spid="52233">
                                            <p:txEl>
                                              <p:pRg st="0" end="0"/>
                                            </p:txEl>
                                          </p:spTgt>
                                        </p:tgtEl>
                                        <p:attrNameLst>
                                          <p:attrName>style.visibility</p:attrName>
                                        </p:attrNameLst>
                                      </p:cBhvr>
                                      <p:to>
                                        <p:strVal val="visible"/>
                                      </p:to>
                                    </p:set>
                                    <p:anim calcmode="lin" valueType="num">
                                      <p:cBhvr additive="base">
                                        <p:cTn id="20" dur="500" fill="hold"/>
                                        <p:tgtEl>
                                          <p:spTgt spid="5223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22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nodeType="withGroup">
                            <p:stCondLst>
                              <p:cond delay="0"/>
                            </p:stCondLst>
                            <p:childTnLst>
                              <p:par>
                                <p:cTn id="24" presetID="8"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amond(in)">
                                      <p:cBhvr>
                                        <p:cTn id="26" dur="500"/>
                                        <p:tgtEl>
                                          <p:spTgt spid="7"/>
                                        </p:tgtEl>
                                      </p:cBhvr>
                                    </p:animEffect>
                                  </p:childTnLst>
                                </p:cTn>
                              </p:par>
                            </p:childTnLst>
                          </p:cTn>
                        </p:par>
                        <p:par>
                          <p:cTn id="27" fill="hold" nodeType="withGroup">
                            <p:stCondLst>
                              <p:cond delay="500"/>
                            </p:stCondLst>
                            <p:childTnLst>
                              <p:par>
                                <p:cTn id="28" presetID="20" presetClass="entr" presetSubtype="0" fill="hold" grpId="0" nodeType="afterEffect">
                                  <p:stCondLst>
                                    <p:cond delay="0"/>
                                  </p:stCondLst>
                                  <p:childTnLst>
                                    <p:set>
                                      <p:cBhvr>
                                        <p:cTn id="29" dur="1" fill="hold">
                                          <p:stCondLst>
                                            <p:cond delay="0"/>
                                          </p:stCondLst>
                                        </p:cTn>
                                        <p:tgtEl>
                                          <p:spTgt spid="52235"/>
                                        </p:tgtEl>
                                        <p:attrNameLst>
                                          <p:attrName>style.visibility</p:attrName>
                                        </p:attrNameLst>
                                      </p:cBhvr>
                                      <p:to>
                                        <p:strVal val="visible"/>
                                      </p:to>
                                    </p:set>
                                    <p:animEffect transition="in" filter="wedge">
                                      <p:cBhvr>
                                        <p:cTn id="30" dur="500"/>
                                        <p:tgtEl>
                                          <p:spTgt spid="52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p:bldP spid="5223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l_fi" descr="http://namyangi.com.vn/namyang/upload/image/nuoi-con/duoi%20nuoc%20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3249" y="404663"/>
            <a:ext cx="3848100" cy="2342728"/>
          </a:xfrm>
          <a:noFill/>
          <a:ln/>
        </p:spPr>
      </p:pic>
      <p:sp>
        <p:nvSpPr>
          <p:cNvPr id="62472" name="Text Box 8"/>
          <p:cNvSpPr txBox="1">
            <a:spLocks noChangeArrowheads="1"/>
          </p:cNvSpPr>
          <p:nvPr/>
        </p:nvSpPr>
        <p:spPr bwMode="auto">
          <a:xfrm>
            <a:off x="304800" y="30480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0000"/>
                </a:solidFill>
              </a:rPr>
              <a:t>Chum vại, giếng, hố ga không có nắp đậy</a:t>
            </a:r>
          </a:p>
        </p:txBody>
      </p:sp>
      <p:pic>
        <p:nvPicPr>
          <p:cNvPr id="62474" name="Picture 10"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49" y="3665144"/>
            <a:ext cx="3810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62476" name="Picture 12" descr="Kết quả hình ảnh cho đậy nắp hố 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6612" y="260648"/>
            <a:ext cx="4724400" cy="2553005"/>
          </a:xfrm>
          <a:prstGeom prst="rect">
            <a:avLst/>
          </a:prstGeom>
          <a:noFill/>
          <a:extLst>
            <a:ext uri="{909E8E84-426E-40DD-AFC4-6F175D3DCCD1}">
              <a14:hiddenFill xmlns:a14="http://schemas.microsoft.com/office/drawing/2010/main">
                <a:solidFill>
                  <a:srgbClr val="FFFFFF"/>
                </a:solidFill>
              </a14:hiddenFill>
            </a:ext>
          </a:extLst>
        </p:spPr>
      </p:pic>
      <p:sp>
        <p:nvSpPr>
          <p:cNvPr id="62483" name="AutoShape 19" descr="Kết quả hình ảnh cho chum vai không có nắp đậy"/>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62485" name="Picture 21" descr="Kết quả hình ảnh cho chum vai không có nắp đậ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6612" y="3662214"/>
            <a:ext cx="4476750" cy="2669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712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nodeType="with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62476"/>
                                        </p:tgtEl>
                                        <p:attrNameLst>
                                          <p:attrName>style.visibility</p:attrName>
                                        </p:attrNameLst>
                                      </p:cBhvr>
                                      <p:to>
                                        <p:strVal val="visible"/>
                                      </p:to>
                                    </p:set>
                                    <p:animEffect transition="in" filter="box(in)">
                                      <p:cBhvr>
                                        <p:cTn id="11" dur="500"/>
                                        <p:tgtEl>
                                          <p:spTgt spid="62476"/>
                                        </p:tgtEl>
                                      </p:cBhvr>
                                    </p:animEffect>
                                  </p:childTnLst>
                                </p:cTn>
                              </p:par>
                            </p:childTnLst>
                          </p:cTn>
                        </p:par>
                        <p:par>
                          <p:cTn id="12" fill="hold" nodeType="withGroup">
                            <p:stCondLst>
                              <p:cond delay="1000"/>
                            </p:stCondLst>
                            <p:childTnLst>
                              <p:par>
                                <p:cTn id="13" presetID="8" presetClass="entr" presetSubtype="16" fill="hold" nodeType="afterEffect">
                                  <p:stCondLst>
                                    <p:cond delay="0"/>
                                  </p:stCondLst>
                                  <p:childTnLst>
                                    <p:set>
                                      <p:cBhvr>
                                        <p:cTn id="14" dur="1" fill="hold">
                                          <p:stCondLst>
                                            <p:cond delay="0"/>
                                          </p:stCondLst>
                                        </p:cTn>
                                        <p:tgtEl>
                                          <p:spTgt spid="62474"/>
                                        </p:tgtEl>
                                        <p:attrNameLst>
                                          <p:attrName>style.visibility</p:attrName>
                                        </p:attrNameLst>
                                      </p:cBhvr>
                                      <p:to>
                                        <p:strVal val="visible"/>
                                      </p:to>
                                    </p:set>
                                    <p:animEffect transition="in" filter="diamond(in)">
                                      <p:cBhvr>
                                        <p:cTn id="15" dur="2000"/>
                                        <p:tgtEl>
                                          <p:spTgt spid="62474"/>
                                        </p:tgtEl>
                                      </p:cBhvr>
                                    </p:animEffect>
                                  </p:childTnLst>
                                </p:cTn>
                              </p:par>
                            </p:childTnLst>
                          </p:cTn>
                        </p:par>
                        <p:par>
                          <p:cTn id="16" fill="hold" nodeType="withGroup">
                            <p:stCondLst>
                              <p:cond delay="3000"/>
                            </p:stCondLst>
                            <p:childTnLst>
                              <p:par>
                                <p:cTn id="17" presetID="20" presetClass="entr" presetSubtype="0" fill="hold" nodeType="afterEffect">
                                  <p:stCondLst>
                                    <p:cond delay="0"/>
                                  </p:stCondLst>
                                  <p:childTnLst>
                                    <p:set>
                                      <p:cBhvr>
                                        <p:cTn id="18" dur="1" fill="hold">
                                          <p:stCondLst>
                                            <p:cond delay="0"/>
                                          </p:stCondLst>
                                        </p:cTn>
                                        <p:tgtEl>
                                          <p:spTgt spid="62485"/>
                                        </p:tgtEl>
                                        <p:attrNameLst>
                                          <p:attrName>style.visibility</p:attrName>
                                        </p:attrNameLst>
                                      </p:cBhvr>
                                      <p:to>
                                        <p:strVal val="visible"/>
                                      </p:to>
                                    </p:set>
                                    <p:animEffect transition="in" filter="wedge">
                                      <p:cBhvr>
                                        <p:cTn id="19" dur="2000"/>
                                        <p:tgtEl>
                                          <p:spTgt spid="62485"/>
                                        </p:tgtEl>
                                      </p:cBhvr>
                                    </p:animEffect>
                                  </p:childTnLst>
                                </p:cTn>
                              </p:par>
                            </p:childTnLst>
                          </p:cTn>
                        </p:par>
                        <p:par>
                          <p:cTn id="20" fill="hold" nodeType="withGroup">
                            <p:stCondLst>
                              <p:cond delay="5000"/>
                            </p:stCondLst>
                            <p:childTnLst>
                              <p:par>
                                <p:cTn id="21" presetID="20" presetClass="entr" presetSubtype="0" fill="hold" grpId="0" nodeType="afterEffect">
                                  <p:stCondLst>
                                    <p:cond delay="0"/>
                                  </p:stCondLst>
                                  <p:childTnLst>
                                    <p:set>
                                      <p:cBhvr>
                                        <p:cTn id="22" dur="1" fill="hold">
                                          <p:stCondLst>
                                            <p:cond delay="0"/>
                                          </p:stCondLst>
                                        </p:cTn>
                                        <p:tgtEl>
                                          <p:spTgt spid="62472"/>
                                        </p:tgtEl>
                                        <p:attrNameLst>
                                          <p:attrName>style.visibility</p:attrName>
                                        </p:attrNameLst>
                                      </p:cBhvr>
                                      <p:to>
                                        <p:strVal val="visible"/>
                                      </p:to>
                                    </p:set>
                                    <p:animEffect transition="in" filter="wedge">
                                      <p:cBhvr>
                                        <p:cTn id="23" dur="2000"/>
                                        <p:tgtEl>
                                          <p:spTgt spid="62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Kết quả hình ảnh cho HỌC SINH ĐI GHE THUYỀN KHÔNG MẶC ÁO PH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720" y="791298"/>
            <a:ext cx="3810000" cy="3717822"/>
          </a:xfrm>
          <a:prstGeom prst="rect">
            <a:avLst/>
          </a:prstGeom>
          <a:noFill/>
          <a:extLst>
            <a:ext uri="{909E8E84-426E-40DD-AFC4-6F175D3DCCD1}">
              <a14:hiddenFill xmlns:a14="http://schemas.microsoft.com/office/drawing/2010/main">
                <a:solidFill>
                  <a:srgbClr val="FFFFFF"/>
                </a:solidFill>
              </a14:hiddenFill>
            </a:ext>
          </a:extLst>
        </p:spPr>
      </p:pic>
      <p:sp>
        <p:nvSpPr>
          <p:cNvPr id="66565" name="Text Box 5"/>
          <p:cNvSpPr txBox="1">
            <a:spLocks noGrp="1" noChangeArrowheads="1"/>
          </p:cNvSpPr>
          <p:nvPr>
            <p:ph idx="1"/>
          </p:nvPr>
        </p:nvSpPr>
        <p:spPr>
          <a:xfrm>
            <a:off x="467544" y="4725144"/>
            <a:ext cx="8229600" cy="115212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50000"/>
              </a:spcBef>
              <a:buClrTx/>
              <a:buSzTx/>
              <a:buFontTx/>
              <a:buNone/>
            </a:pPr>
            <a:r>
              <a:rPr lang="en-US" smtClean="0">
                <a:solidFill>
                  <a:srgbClr val="FF0000"/>
                </a:solidFill>
                <a:latin typeface="Times New Roman" pitchFamily="18" charset="0"/>
                <a:cs typeface="Times New Roman" pitchFamily="18" charset="0"/>
              </a:rPr>
              <a:t>Đi thuyền không mặc áo phao,chở quá số người quy định.</a:t>
            </a:r>
          </a:p>
        </p:txBody>
      </p:sp>
      <p:pic>
        <p:nvPicPr>
          <p:cNvPr id="66566" name="Picture 6"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764704"/>
            <a:ext cx="4038600"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766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wedge">
                                      <p:cBhvr>
                                        <p:cTn id="7" dur="2000"/>
                                        <p:tgtEl>
                                          <p:spTgt spid="66564"/>
                                        </p:tgtEl>
                                      </p:cBhvr>
                                    </p:animEffect>
                                  </p:childTnLst>
                                </p:cTn>
                              </p:par>
                            </p:childTnLst>
                          </p:cTn>
                        </p:par>
                        <p:par>
                          <p:cTn id="8" fill="hold" nodeType="withGroup">
                            <p:stCondLst>
                              <p:cond delay="2000"/>
                            </p:stCondLst>
                            <p:childTnLst>
                              <p:par>
                                <p:cTn id="9" presetID="20" presetClass="entr" presetSubtype="0" fill="hold" nodeType="afterEffect">
                                  <p:stCondLst>
                                    <p:cond delay="0"/>
                                  </p:stCondLst>
                                  <p:childTnLst>
                                    <p:set>
                                      <p:cBhvr>
                                        <p:cTn id="10" dur="1" fill="hold">
                                          <p:stCondLst>
                                            <p:cond delay="0"/>
                                          </p:stCondLst>
                                        </p:cTn>
                                        <p:tgtEl>
                                          <p:spTgt spid="66566"/>
                                        </p:tgtEl>
                                        <p:attrNameLst>
                                          <p:attrName>style.visibility</p:attrName>
                                        </p:attrNameLst>
                                      </p:cBhvr>
                                      <p:to>
                                        <p:strVal val="visible"/>
                                      </p:to>
                                    </p:set>
                                    <p:animEffect transition="in" filter="wedge">
                                      <p:cBhvr>
                                        <p:cTn id="11" dur="500"/>
                                        <p:tgtEl>
                                          <p:spTgt spid="66566"/>
                                        </p:tgtEl>
                                      </p:cBhvr>
                                    </p:animEffect>
                                  </p:childTnLst>
                                </p:cTn>
                              </p:par>
                            </p:childTnLst>
                          </p:cTn>
                        </p:par>
                        <p:par>
                          <p:cTn id="12" fill="hold" nodeType="withGroup">
                            <p:stCondLst>
                              <p:cond delay="2500"/>
                            </p:stCondLst>
                            <p:childTnLst>
                              <p:par>
                                <p:cTn id="13" presetID="3" presetClass="entr" presetSubtype="10" fill="hold" grpId="0" nodeType="afterEffect">
                                  <p:stCondLst>
                                    <p:cond delay="0"/>
                                  </p:stCondLst>
                                  <p:childTnLst>
                                    <p:set>
                                      <p:cBhvr>
                                        <p:cTn id="14" dur="1" fill="hold">
                                          <p:stCondLst>
                                            <p:cond delay="0"/>
                                          </p:stCondLst>
                                        </p:cTn>
                                        <p:tgtEl>
                                          <p:spTgt spid="66565"/>
                                        </p:tgtEl>
                                        <p:attrNameLst>
                                          <p:attrName>style.visibility</p:attrName>
                                        </p:attrNameLst>
                                      </p:cBhvr>
                                      <p:to>
                                        <p:strVal val="visible"/>
                                      </p:to>
                                    </p:set>
                                    <p:animEffect transition="in" filter="blinds(horizontal)">
                                      <p:cBhvr>
                                        <p:cTn id="15" dur="500"/>
                                        <p:tgtEl>
                                          <p:spTgt spid="66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Tai-nan-duoi-nuoc-ngan-chan-duoc-khong-b311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4267200" cy="3276600"/>
          </a:xfrm>
        </p:spPr>
      </p:pic>
      <p:pic>
        <p:nvPicPr>
          <p:cNvPr id="61455" name="Picture 15" descr="nh%E1%BB%AFng%20c%C3%BA%20nh%E1%BA%A3y%20c%E1%BB%A7a%20tr%E1%BA%BB%20l%C3%A0m%20th%C3%B3t%20tim%20ng%C6%B0%E1%BB%9Di%20l%E1%BB%9B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50800"/>
            <a:ext cx="4267200" cy="3225800"/>
          </a:xfrm>
          <a:prstGeom prst="rect">
            <a:avLst/>
          </a:prstGeom>
          <a:noFill/>
          <a:extLst>
            <a:ext uri="{909E8E84-426E-40DD-AFC4-6F175D3DCCD1}">
              <a14:hiddenFill xmlns:a14="http://schemas.microsoft.com/office/drawing/2010/main">
                <a:solidFill>
                  <a:srgbClr val="FFFFFF"/>
                </a:solidFill>
              </a14:hiddenFill>
            </a:ext>
          </a:extLst>
        </p:spPr>
      </p:pic>
      <p:sp>
        <p:nvSpPr>
          <p:cNvPr id="61456" name="Text Box 16"/>
          <p:cNvSpPr txBox="1">
            <a:spLocks noChangeArrowheads="1"/>
          </p:cNvSpPr>
          <p:nvPr/>
        </p:nvSpPr>
        <p:spPr bwMode="auto">
          <a:xfrm>
            <a:off x="4139952" y="3564791"/>
            <a:ext cx="4654624"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a:solidFill>
                  <a:srgbClr val="FF0000"/>
                </a:solidFill>
                <a:latin typeface="Times New Roman" pitchFamily="18" charset="0"/>
                <a:cs typeface="Times New Roman" pitchFamily="18" charset="0"/>
              </a:rPr>
              <a:t>T</a:t>
            </a:r>
            <a:r>
              <a:rPr lang="en-US" sz="3200" smtClean="0">
                <a:solidFill>
                  <a:srgbClr val="FF0000"/>
                </a:solidFill>
                <a:latin typeface="Times New Roman" pitchFamily="18" charset="0"/>
                <a:cs typeface="Times New Roman" pitchFamily="18" charset="0"/>
              </a:rPr>
              <a:t>rẻ </a:t>
            </a:r>
            <a:r>
              <a:rPr lang="en-US" sz="3200">
                <a:solidFill>
                  <a:srgbClr val="FF0000"/>
                </a:solidFill>
                <a:latin typeface="Times New Roman" pitchFamily="18" charset="0"/>
                <a:cs typeface="Times New Roman" pitchFamily="18" charset="0"/>
              </a:rPr>
              <a:t>nhỏ có bản tính hiếu động, tò mò thích nghịch ngợm, nô đùa mà không có sự giám sát, trông chừng của gia </a:t>
            </a:r>
            <a:r>
              <a:rPr lang="en-US" sz="3200" smtClean="0">
                <a:solidFill>
                  <a:srgbClr val="FF0000"/>
                </a:solidFill>
                <a:latin typeface="Times New Roman" pitchFamily="18" charset="0"/>
                <a:cs typeface="Times New Roman" pitchFamily="18" charset="0"/>
              </a:rPr>
              <a:t>đình.</a:t>
            </a:r>
            <a:endParaRPr lang="en-US" sz="3200">
              <a:solidFill>
                <a:srgbClr val="FF0000"/>
              </a:solidFill>
              <a:latin typeface="Times New Roman" pitchFamily="18" charset="0"/>
              <a:cs typeface="Times New Roman" pitchFamily="18" charset="0"/>
            </a:endParaRPr>
          </a:p>
          <a:p>
            <a:pPr>
              <a:spcBef>
                <a:spcPct val="50000"/>
              </a:spcBef>
            </a:pPr>
            <a:endParaRPr lang="en-US" sz="3200">
              <a:solidFill>
                <a:srgbClr val="FF0000"/>
              </a:solidFill>
              <a:latin typeface="Times New Roman" pitchFamily="18" charset="0"/>
              <a:cs typeface="Times New Roman" pitchFamily="18" charset="0"/>
            </a:endParaRPr>
          </a:p>
        </p:txBody>
      </p:sp>
      <p:pic>
        <p:nvPicPr>
          <p:cNvPr id="61458" name="Picture 18" descr="Kết quả hình ảnh cho trẻ không mặc áo pha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810000"/>
            <a:ext cx="33147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925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box(in)">
                                      <p:cBhvr>
                                        <p:cTn id="7" dur="500"/>
                                        <p:tgtEl>
                                          <p:spTgt spid="61442"/>
                                        </p:tgtEl>
                                      </p:cBhvr>
                                    </p:animEffect>
                                  </p:childTnLst>
                                </p:cTn>
                              </p:par>
                            </p:childTnLst>
                          </p:cTn>
                        </p:par>
                        <p:par>
                          <p:cTn id="8" fill="hold" nodeType="with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61455"/>
                                        </p:tgtEl>
                                        <p:attrNameLst>
                                          <p:attrName>style.visibility</p:attrName>
                                        </p:attrNameLst>
                                      </p:cBhvr>
                                      <p:to>
                                        <p:strVal val="visible"/>
                                      </p:to>
                                    </p:set>
                                    <p:animEffect transition="in" filter="checkerboard(across)">
                                      <p:cBhvr>
                                        <p:cTn id="11" dur="500"/>
                                        <p:tgtEl>
                                          <p:spTgt spid="61455"/>
                                        </p:tgtEl>
                                      </p:cBhvr>
                                    </p:animEffect>
                                  </p:childTnLst>
                                </p:cTn>
                              </p:par>
                            </p:childTnLst>
                          </p:cTn>
                        </p:par>
                        <p:par>
                          <p:cTn id="12" fill="hold" nodeType="with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61458"/>
                                        </p:tgtEl>
                                        <p:attrNameLst>
                                          <p:attrName>style.visibility</p:attrName>
                                        </p:attrNameLst>
                                      </p:cBhvr>
                                      <p:to>
                                        <p:strVal val="visible"/>
                                      </p:to>
                                    </p:set>
                                    <p:animEffect transition="in" filter="checkerboard(across)">
                                      <p:cBhvr>
                                        <p:cTn id="15" dur="500"/>
                                        <p:tgtEl>
                                          <p:spTgt spid="61458"/>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61456"/>
                                        </p:tgtEl>
                                        <p:attrNameLst>
                                          <p:attrName>style.visibility</p:attrName>
                                        </p:attrNameLst>
                                      </p:cBhvr>
                                      <p:to>
                                        <p:strVal val="visible"/>
                                      </p:to>
                                    </p:set>
                                    <p:animEffect transition="in" filter="checkerboard(across)">
                                      <p:cBhvr>
                                        <p:cTn id="19" dur="500"/>
                                        <p:tgtEl>
                                          <p:spTgt spid="61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Kết quả hình ảnh cho thi bơi ở nước chảy xiế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304800"/>
            <a:ext cx="3733800" cy="2743200"/>
          </a:xfrm>
        </p:spPr>
      </p:pic>
      <p:sp>
        <p:nvSpPr>
          <p:cNvPr id="67589" name="Text Box 5"/>
          <p:cNvSpPr txBox="1">
            <a:spLocks noChangeArrowheads="1"/>
          </p:cNvSpPr>
          <p:nvPr/>
        </p:nvSpPr>
        <p:spPr bwMode="auto">
          <a:xfrm>
            <a:off x="4991100" y="914399"/>
            <a:ext cx="3810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0000"/>
                </a:solidFill>
                <a:latin typeface="Times New Roman" pitchFamily="18" charset="0"/>
                <a:cs typeface="Times New Roman" pitchFamily="18" charset="0"/>
              </a:rPr>
              <a:t>Đi qua chỗ nước xiết</a:t>
            </a:r>
          </a:p>
        </p:txBody>
      </p:sp>
      <p:pic>
        <p:nvPicPr>
          <p:cNvPr id="67590" name="Picture 6" descr="Kết quả hình ảnh cho biển báo nguy hiểm nước sâ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473" y="3429000"/>
            <a:ext cx="3962400" cy="3048000"/>
          </a:xfrm>
          <a:prstGeom prst="rect">
            <a:avLst/>
          </a:prstGeom>
          <a:noFill/>
          <a:extLst>
            <a:ext uri="{909E8E84-426E-40DD-AFC4-6F175D3DCCD1}">
              <a14:hiddenFill xmlns:a14="http://schemas.microsoft.com/office/drawing/2010/main">
                <a:solidFill>
                  <a:srgbClr val="FFFFFF"/>
                </a:solidFill>
              </a14:hiddenFill>
            </a:ext>
          </a:extLst>
        </p:spPr>
      </p:pic>
      <p:sp>
        <p:nvSpPr>
          <p:cNvPr id="67591" name="Text Box 7"/>
          <p:cNvSpPr txBox="1">
            <a:spLocks noChangeArrowheads="1"/>
          </p:cNvSpPr>
          <p:nvPr/>
        </p:nvSpPr>
        <p:spPr bwMode="auto">
          <a:xfrm>
            <a:off x="5257800" y="3776663"/>
            <a:ext cx="32766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a:solidFill>
                  <a:srgbClr val="FF0000"/>
                </a:solidFill>
                <a:latin typeface="Times New Roman" pitchFamily="18" charset="0"/>
                <a:cs typeface="Times New Roman" pitchFamily="18" charset="0"/>
              </a:rPr>
              <a:t>Không chấp hành biển </a:t>
            </a:r>
            <a:r>
              <a:rPr lang="en-US" sz="3600" smtClean="0">
                <a:solidFill>
                  <a:srgbClr val="FF0000"/>
                </a:solidFill>
                <a:latin typeface="Times New Roman" pitchFamily="18" charset="0"/>
                <a:cs typeface="Times New Roman" pitchFamily="18" charset="0"/>
              </a:rPr>
              <a:t>báo nguy hiểm.</a:t>
            </a:r>
            <a:endParaRPr lang="en-US" sz="3600">
              <a:solidFill>
                <a:srgbClr val="FF0000"/>
              </a:solidFill>
              <a:latin typeface="Times New Roman" pitchFamily="18" charset="0"/>
              <a:cs typeface="Times New Roman" pitchFamily="18" charset="0"/>
            </a:endParaRPr>
          </a:p>
          <a:p>
            <a:pPr>
              <a:spcBef>
                <a:spcPct val="50000"/>
              </a:spcBef>
            </a:pPr>
            <a:endParaRPr lang="en-US" sz="3600">
              <a:solidFill>
                <a:srgbClr val="FF0000"/>
              </a:solidFill>
              <a:latin typeface="Times New Roman" pitchFamily="18" charset="0"/>
              <a:cs typeface="Times New Roman" pitchFamily="18" charset="0"/>
            </a:endParaRPr>
          </a:p>
        </p:txBody>
      </p:sp>
      <p:sp>
        <p:nvSpPr>
          <p:cNvPr id="2" name="Oval 1"/>
          <p:cNvSpPr/>
          <p:nvPr/>
        </p:nvSpPr>
        <p:spPr>
          <a:xfrm>
            <a:off x="1907704" y="4317876"/>
            <a:ext cx="1512168" cy="127024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6410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wedge">
                                      <p:cBhvr>
                                        <p:cTn id="7" dur="2000"/>
                                        <p:tgtEl>
                                          <p:spTgt spid="67588"/>
                                        </p:tgtEl>
                                      </p:cBhvr>
                                    </p:animEffect>
                                  </p:childTnLst>
                                </p:cTn>
                              </p:par>
                            </p:childTnLst>
                          </p:cTn>
                        </p:par>
                        <p:par>
                          <p:cTn id="8" fill="hold" nodeType="withGroup">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67589"/>
                                        </p:tgtEl>
                                        <p:attrNameLst>
                                          <p:attrName>style.visibility</p:attrName>
                                        </p:attrNameLst>
                                      </p:cBhvr>
                                      <p:to>
                                        <p:strVal val="visible"/>
                                      </p:to>
                                    </p:set>
                                    <p:anim calcmode="lin" valueType="num">
                                      <p:cBhvr additive="base">
                                        <p:cTn id="11" dur="500" fill="hold"/>
                                        <p:tgtEl>
                                          <p:spTgt spid="67589"/>
                                        </p:tgtEl>
                                        <p:attrNameLst>
                                          <p:attrName>ppt_x</p:attrName>
                                        </p:attrNameLst>
                                      </p:cBhvr>
                                      <p:tavLst>
                                        <p:tav tm="0">
                                          <p:val>
                                            <p:strVal val="#ppt_x"/>
                                          </p:val>
                                        </p:tav>
                                        <p:tav tm="100000">
                                          <p:val>
                                            <p:strVal val="#ppt_x"/>
                                          </p:val>
                                        </p:tav>
                                      </p:tavLst>
                                    </p:anim>
                                    <p:anim calcmode="lin" valueType="num">
                                      <p:cBhvr additive="base">
                                        <p:cTn id="12" dur="500" fill="hold"/>
                                        <p:tgtEl>
                                          <p:spTgt spid="67589"/>
                                        </p:tgtEl>
                                        <p:attrNameLst>
                                          <p:attrName>ppt_y</p:attrName>
                                        </p:attrNameLst>
                                      </p:cBhvr>
                                      <p:tavLst>
                                        <p:tav tm="0">
                                          <p:val>
                                            <p:strVal val="1+#ppt_h/2"/>
                                          </p:val>
                                        </p:tav>
                                        <p:tav tm="100000">
                                          <p:val>
                                            <p:strVal val="#ppt_y"/>
                                          </p:val>
                                        </p:tav>
                                      </p:tavLst>
                                    </p:anim>
                                  </p:childTnLst>
                                </p:cTn>
                              </p:par>
                            </p:childTnLst>
                          </p:cTn>
                        </p:par>
                        <p:par>
                          <p:cTn id="13" fill="hold" nodeType="withGroup">
                            <p:stCondLst>
                              <p:cond delay="2500"/>
                            </p:stCondLst>
                            <p:childTnLst>
                              <p:par>
                                <p:cTn id="14" presetID="2" presetClass="entr" presetSubtype="4" fill="hold" nodeType="afterEffect">
                                  <p:stCondLst>
                                    <p:cond delay="0"/>
                                  </p:stCondLst>
                                  <p:childTnLst>
                                    <p:set>
                                      <p:cBhvr>
                                        <p:cTn id="15" dur="1" fill="hold">
                                          <p:stCondLst>
                                            <p:cond delay="0"/>
                                          </p:stCondLst>
                                        </p:cTn>
                                        <p:tgtEl>
                                          <p:spTgt spid="67590"/>
                                        </p:tgtEl>
                                        <p:attrNameLst>
                                          <p:attrName>style.visibility</p:attrName>
                                        </p:attrNameLst>
                                      </p:cBhvr>
                                      <p:to>
                                        <p:strVal val="visible"/>
                                      </p:to>
                                    </p:set>
                                    <p:anim calcmode="lin" valueType="num">
                                      <p:cBhvr additive="base">
                                        <p:cTn id="16" dur="500" fill="hold"/>
                                        <p:tgtEl>
                                          <p:spTgt spid="67590"/>
                                        </p:tgtEl>
                                        <p:attrNameLst>
                                          <p:attrName>ppt_x</p:attrName>
                                        </p:attrNameLst>
                                      </p:cBhvr>
                                      <p:tavLst>
                                        <p:tav tm="0">
                                          <p:val>
                                            <p:strVal val="#ppt_x"/>
                                          </p:val>
                                        </p:tav>
                                        <p:tav tm="100000">
                                          <p:val>
                                            <p:strVal val="#ppt_x"/>
                                          </p:val>
                                        </p:tav>
                                      </p:tavLst>
                                    </p:anim>
                                    <p:anim calcmode="lin" valueType="num">
                                      <p:cBhvr additive="base">
                                        <p:cTn id="17" dur="500" fill="hold"/>
                                        <p:tgtEl>
                                          <p:spTgt spid="67590"/>
                                        </p:tgtEl>
                                        <p:attrNameLst>
                                          <p:attrName>ppt_y</p:attrName>
                                        </p:attrNameLst>
                                      </p:cBhvr>
                                      <p:tavLst>
                                        <p:tav tm="0">
                                          <p:val>
                                            <p:strVal val="1+#ppt_h/2"/>
                                          </p:val>
                                        </p:tav>
                                        <p:tav tm="100000">
                                          <p:val>
                                            <p:strVal val="#ppt_y"/>
                                          </p:val>
                                        </p:tav>
                                      </p:tavLst>
                                    </p:anim>
                                  </p:childTnLst>
                                </p:cTn>
                              </p:par>
                            </p:childTnLst>
                          </p:cTn>
                        </p:par>
                        <p:par>
                          <p:cTn id="18" fill="hold" nodeType="withGroup">
                            <p:stCondLst>
                              <p:cond delay="3000"/>
                            </p:stCondLst>
                            <p:childTnLst>
                              <p:par>
                                <p:cTn id="19" presetID="2" presetClass="entr" presetSubtype="4" fill="hold" grpId="0" nodeType="afterEffect">
                                  <p:stCondLst>
                                    <p:cond delay="0"/>
                                  </p:stCondLst>
                                  <p:childTnLst>
                                    <p:set>
                                      <p:cBhvr>
                                        <p:cTn id="20" dur="1" fill="hold">
                                          <p:stCondLst>
                                            <p:cond delay="0"/>
                                          </p:stCondLst>
                                        </p:cTn>
                                        <p:tgtEl>
                                          <p:spTgt spid="67591"/>
                                        </p:tgtEl>
                                        <p:attrNameLst>
                                          <p:attrName>style.visibility</p:attrName>
                                        </p:attrNameLst>
                                      </p:cBhvr>
                                      <p:to>
                                        <p:strVal val="visible"/>
                                      </p:to>
                                    </p:set>
                                    <p:anim calcmode="lin" valueType="num">
                                      <p:cBhvr additive="base">
                                        <p:cTn id="21" dur="500" fill="hold"/>
                                        <p:tgtEl>
                                          <p:spTgt spid="67591"/>
                                        </p:tgtEl>
                                        <p:attrNameLst>
                                          <p:attrName>ppt_x</p:attrName>
                                        </p:attrNameLst>
                                      </p:cBhvr>
                                      <p:tavLst>
                                        <p:tav tm="0">
                                          <p:val>
                                            <p:strVal val="#ppt_x"/>
                                          </p:val>
                                        </p:tav>
                                        <p:tav tm="100000">
                                          <p:val>
                                            <p:strVal val="#ppt_x"/>
                                          </p:val>
                                        </p:tav>
                                      </p:tavLst>
                                    </p:anim>
                                    <p:anim calcmode="lin" valueType="num">
                                      <p:cBhvr additive="base">
                                        <p:cTn id="22" dur="500" fill="hold"/>
                                        <p:tgtEl>
                                          <p:spTgt spid="675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p:bldP spid="6759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3" name="Picture 5" descr="Kết quả hình ảnh cho trẻ không biết bơ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78" y="764704"/>
            <a:ext cx="4191766" cy="2438400"/>
          </a:xfrm>
          <a:prstGeom prst="rect">
            <a:avLst/>
          </a:prstGeom>
          <a:noFill/>
          <a:extLst>
            <a:ext uri="{909E8E84-426E-40DD-AFC4-6F175D3DCCD1}">
              <a14:hiddenFill xmlns:a14="http://schemas.microsoft.com/office/drawing/2010/main">
                <a:solidFill>
                  <a:srgbClr val="FFFFFF"/>
                </a:solidFill>
              </a14:hiddenFill>
            </a:ext>
          </a:extLst>
        </p:spPr>
      </p:pic>
      <p:sp>
        <p:nvSpPr>
          <p:cNvPr id="68614" name="Text Box 6"/>
          <p:cNvSpPr txBox="1">
            <a:spLocks noChangeArrowheads="1"/>
          </p:cNvSpPr>
          <p:nvPr/>
        </p:nvSpPr>
        <p:spPr bwMode="auto">
          <a:xfrm>
            <a:off x="4740492" y="764704"/>
            <a:ext cx="3771664"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a:solidFill>
                  <a:srgbClr val="FF0000"/>
                </a:solidFill>
                <a:latin typeface="Times New Roman" pitchFamily="18" charset="0"/>
                <a:cs typeface="Times New Roman" pitchFamily="18" charset="0"/>
              </a:rPr>
              <a:t>Không biết bơi, không biết các nguyên tắc an toàn khi bơi.</a:t>
            </a:r>
          </a:p>
        </p:txBody>
      </p:sp>
      <p:sp>
        <p:nvSpPr>
          <p:cNvPr id="68615" name="Rectangle 7"/>
          <p:cNvSpPr>
            <a:spLocks noChangeArrowheads="1"/>
          </p:cNvSpPr>
          <p:nvPr/>
        </p:nvSpPr>
        <p:spPr bwMode="auto">
          <a:xfrm>
            <a:off x="4631387" y="3646438"/>
            <a:ext cx="401074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600">
                <a:solidFill>
                  <a:srgbClr val="FF0000"/>
                </a:solidFill>
                <a:latin typeface="Times New Roman" pitchFamily="18" charset="0"/>
                <a:cs typeface="Times New Roman" pitchFamily="18" charset="0"/>
              </a:rPr>
              <a:t>Chơi gần ao, hồ, sông, rạch… nhưng không có người lớn trông chừng.</a:t>
            </a:r>
          </a:p>
        </p:txBody>
      </p:sp>
      <p:pic>
        <p:nvPicPr>
          <p:cNvPr id="686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352800"/>
            <a:ext cx="4201344" cy="2895600"/>
          </a:xfrm>
          <a:prstGeom prst="rect">
            <a:avLst/>
          </a:prstGeom>
          <a:solidFill>
            <a:srgbClr val="FF6600"/>
          </a:solidFill>
          <a:ln w="57150" cmpd="thinThick">
            <a:solidFill>
              <a:srgbClr val="FF6600"/>
            </a:solidFill>
            <a:miter lim="800000"/>
            <a:headEnd/>
            <a:tailEnd/>
          </a:ln>
        </p:spPr>
      </p:pic>
    </p:spTree>
    <p:extLst>
      <p:ext uri="{BB962C8B-B14F-4D97-AF65-F5344CB8AC3E}">
        <p14:creationId xmlns:p14="http://schemas.microsoft.com/office/powerpoint/2010/main" val="444225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8613"/>
                                        </p:tgtEl>
                                        <p:attrNameLst>
                                          <p:attrName>style.visibility</p:attrName>
                                        </p:attrNameLst>
                                      </p:cBhvr>
                                      <p:to>
                                        <p:strVal val="visible"/>
                                      </p:to>
                                    </p:set>
                                    <p:animEffect transition="in" filter="box(in)">
                                      <p:cBhvr>
                                        <p:cTn id="7" dur="500"/>
                                        <p:tgtEl>
                                          <p:spTgt spid="68613"/>
                                        </p:tgtEl>
                                      </p:cBhvr>
                                    </p:animEffect>
                                  </p:childTnLst>
                                </p:cTn>
                              </p:par>
                            </p:childTnLst>
                          </p:cTn>
                        </p:par>
                        <p:par>
                          <p:cTn id="8" fill="hold" nodeType="with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68614"/>
                                        </p:tgtEl>
                                        <p:attrNameLst>
                                          <p:attrName>style.visibility</p:attrName>
                                        </p:attrNameLst>
                                      </p:cBhvr>
                                      <p:to>
                                        <p:strVal val="visible"/>
                                      </p:to>
                                    </p:set>
                                    <p:animEffect transition="in" filter="box(in)">
                                      <p:cBhvr>
                                        <p:cTn id="11" dur="500"/>
                                        <p:tgtEl>
                                          <p:spTgt spid="68614"/>
                                        </p:tgtEl>
                                      </p:cBhvr>
                                    </p:animEffect>
                                  </p:childTnLst>
                                </p:cTn>
                              </p:par>
                            </p:childTnLst>
                          </p:cTn>
                        </p:par>
                        <p:par>
                          <p:cTn id="12" fill="hold" nodeType="withGroup">
                            <p:stCondLst>
                              <p:cond delay="1000"/>
                            </p:stCondLst>
                            <p:childTnLst>
                              <p:par>
                                <p:cTn id="13" presetID="20" presetClass="entr" presetSubtype="0" fill="hold" nodeType="afterEffect">
                                  <p:stCondLst>
                                    <p:cond delay="2000"/>
                                  </p:stCondLst>
                                  <p:childTnLst>
                                    <p:set>
                                      <p:cBhvr>
                                        <p:cTn id="14" dur="1" fill="hold">
                                          <p:stCondLst>
                                            <p:cond delay="0"/>
                                          </p:stCondLst>
                                        </p:cTn>
                                        <p:tgtEl>
                                          <p:spTgt spid="68616"/>
                                        </p:tgtEl>
                                        <p:attrNameLst>
                                          <p:attrName>style.visibility</p:attrName>
                                        </p:attrNameLst>
                                      </p:cBhvr>
                                      <p:to>
                                        <p:strVal val="visible"/>
                                      </p:to>
                                    </p:set>
                                    <p:animEffect transition="in" filter="wedge">
                                      <p:cBhvr>
                                        <p:cTn id="15" dur="2000"/>
                                        <p:tgtEl>
                                          <p:spTgt spid="68616"/>
                                        </p:tgtEl>
                                      </p:cBhvr>
                                    </p:animEffect>
                                  </p:childTnLst>
                                </p:cTn>
                              </p:par>
                            </p:childTnLst>
                          </p:cTn>
                        </p:par>
                        <p:par>
                          <p:cTn id="16" fill="hold" nodeType="withGroup">
                            <p:stCondLst>
                              <p:cond delay="5000"/>
                            </p:stCondLst>
                            <p:childTnLst>
                              <p:par>
                                <p:cTn id="17" presetID="8" presetClass="entr" presetSubtype="16" fill="hold" grpId="0" nodeType="afterEffect">
                                  <p:stCondLst>
                                    <p:cond delay="0"/>
                                  </p:stCondLst>
                                  <p:childTnLst>
                                    <p:set>
                                      <p:cBhvr>
                                        <p:cTn id="18" dur="1" fill="hold">
                                          <p:stCondLst>
                                            <p:cond delay="0"/>
                                          </p:stCondLst>
                                        </p:cTn>
                                        <p:tgtEl>
                                          <p:spTgt spid="68615"/>
                                        </p:tgtEl>
                                        <p:attrNameLst>
                                          <p:attrName>style.visibility</p:attrName>
                                        </p:attrNameLst>
                                      </p:cBhvr>
                                      <p:to>
                                        <p:strVal val="visible"/>
                                      </p:to>
                                    </p:set>
                                    <p:animEffect transition="in" filter="diamond(in)">
                                      <p:cBhvr>
                                        <p:cTn id="19" dur="2000"/>
                                        <p:tgtEl>
                                          <p:spTgt spid="68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p:bldP spid="686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p:cNvSpPr>
          <p:nvPr>
            <p:ph idx="1"/>
          </p:nvPr>
        </p:nvSpPr>
        <p:spPr>
          <a:xfrm>
            <a:off x="755576" y="4725144"/>
            <a:ext cx="7488832" cy="1296144"/>
          </a:xfrm>
        </p:spPr>
        <p:txBody>
          <a:bodyPr/>
          <a:lstStyle/>
          <a:p>
            <a:pPr>
              <a:lnSpc>
                <a:spcPct val="90000"/>
              </a:lnSpc>
              <a:spcBef>
                <a:spcPct val="0"/>
              </a:spcBef>
              <a:buClrTx/>
              <a:buSzTx/>
              <a:buFontTx/>
              <a:buNone/>
            </a:pPr>
            <a:r>
              <a:rPr lang="en-US" smtClean="0">
                <a:solidFill>
                  <a:srgbClr val="0000FF"/>
                </a:solidFill>
                <a:latin typeface="Times New Roman" pitchFamily="18" charset="0"/>
                <a:cs typeface="Times New Roman" pitchFamily="18" charset="0"/>
              </a:rPr>
              <a:t>  Không được trang bị những phương tiện bảo hộ khi đi lại trên ghe, phà, đò…</a:t>
            </a:r>
          </a:p>
          <a:p>
            <a:pPr>
              <a:lnSpc>
                <a:spcPct val="90000"/>
              </a:lnSpc>
            </a:pPr>
            <a:endParaRPr lang="en-US" smtClean="0">
              <a:latin typeface="Times New Roman" pitchFamily="18" charset="0"/>
              <a:cs typeface="Times New Roman" pitchFamily="18" charset="0"/>
            </a:endParaRPr>
          </a:p>
        </p:txBody>
      </p:sp>
      <p:pic>
        <p:nvPicPr>
          <p:cNvPr id="69639" name="Picture 7" descr="Kết quả hình ảnh cho trẻ không mặc áo ph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6836" y="980728"/>
            <a:ext cx="47625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69643" name="Picture 11" descr="Kết quả hình ảnh cho trẻ không mặc áo ph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094" y="980728"/>
            <a:ext cx="3479304"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146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9643"/>
                                        </p:tgtEl>
                                        <p:attrNameLst>
                                          <p:attrName>style.visibility</p:attrName>
                                        </p:attrNameLst>
                                      </p:cBhvr>
                                      <p:to>
                                        <p:strVal val="visible"/>
                                      </p:to>
                                    </p:set>
                                    <p:animEffect transition="in" filter="blinds(horizontal)">
                                      <p:cBhvr>
                                        <p:cTn id="7" dur="500"/>
                                        <p:tgtEl>
                                          <p:spTgt spid="69643"/>
                                        </p:tgtEl>
                                      </p:cBhvr>
                                    </p:animEffect>
                                  </p:childTnLst>
                                </p:cTn>
                              </p:par>
                            </p:childTnLst>
                          </p:cTn>
                        </p:par>
                        <p:par>
                          <p:cTn id="8" fill="hold" nodeType="withGroup">
                            <p:stCondLst>
                              <p:cond delay="500"/>
                            </p:stCondLst>
                            <p:childTnLst>
                              <p:par>
                                <p:cTn id="9" presetID="8" presetClass="entr" presetSubtype="16" fill="hold" nodeType="afterEffect">
                                  <p:stCondLst>
                                    <p:cond delay="0"/>
                                  </p:stCondLst>
                                  <p:childTnLst>
                                    <p:set>
                                      <p:cBhvr>
                                        <p:cTn id="10" dur="1" fill="hold">
                                          <p:stCondLst>
                                            <p:cond delay="0"/>
                                          </p:stCondLst>
                                        </p:cTn>
                                        <p:tgtEl>
                                          <p:spTgt spid="69639"/>
                                        </p:tgtEl>
                                        <p:attrNameLst>
                                          <p:attrName>style.visibility</p:attrName>
                                        </p:attrNameLst>
                                      </p:cBhvr>
                                      <p:to>
                                        <p:strVal val="visible"/>
                                      </p:to>
                                    </p:set>
                                    <p:animEffect transition="in" filter="diamond(in)">
                                      <p:cBhvr>
                                        <p:cTn id="11" dur="2000"/>
                                        <p:tgtEl>
                                          <p:spTgt spid="69639"/>
                                        </p:tgtEl>
                                      </p:cBhvr>
                                    </p:animEffect>
                                  </p:childTnLst>
                                </p:cTn>
                              </p:par>
                            </p:childTnLst>
                          </p:cTn>
                        </p:par>
                        <p:par>
                          <p:cTn id="12" fill="hold" nodeType="withGroup">
                            <p:stCondLst>
                              <p:cond delay="2500"/>
                            </p:stCondLst>
                            <p:childTnLst>
                              <p:par>
                                <p:cTn id="13" presetID="20" presetClass="entr" presetSubtype="0" fill="hold" grpId="0" nodeType="afterEffect">
                                  <p:stCondLst>
                                    <p:cond delay="0"/>
                                  </p:stCondLst>
                                  <p:childTnLst>
                                    <p:set>
                                      <p:cBhvr>
                                        <p:cTn id="14" dur="1" fill="hold">
                                          <p:stCondLst>
                                            <p:cond delay="0"/>
                                          </p:stCondLst>
                                        </p:cTn>
                                        <p:tgtEl>
                                          <p:spTgt spid="69635">
                                            <p:txEl>
                                              <p:pRg st="0" end="0"/>
                                            </p:txEl>
                                          </p:spTgt>
                                        </p:tgtEl>
                                        <p:attrNameLst>
                                          <p:attrName>style.visibility</p:attrName>
                                        </p:attrNameLst>
                                      </p:cBhvr>
                                      <p:to>
                                        <p:strVal val="visible"/>
                                      </p:to>
                                    </p:set>
                                    <p:animEffect transition="in" filter="wedge">
                                      <p:cBhvr>
                                        <p:cTn id="15" dur="2000"/>
                                        <p:tgtEl>
                                          <p:spTgt spid="696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229200"/>
            <a:ext cx="8229600" cy="896963"/>
          </a:xfrm>
        </p:spPr>
        <p:txBody>
          <a:bodyPr/>
          <a:lstStyle/>
          <a:p>
            <a:pPr marL="0" indent="0">
              <a:buNone/>
            </a:pPr>
            <a:r>
              <a:rPr lang="en-US" sz="2800" smtClean="0"/>
              <a:t>2 HS Lâm Đồng bị tai nạn giao thông năm 2019</a:t>
            </a:r>
            <a:endParaRPr lang="en-US" sz="2800"/>
          </a:p>
        </p:txBody>
      </p:sp>
      <p:pic>
        <p:nvPicPr>
          <p:cNvPr id="1026" name="Picture 2" descr="D:\000A0_CAC MAT CONG TAC 22-23\A11_CHUYEN DE 22-23\NGOAI KHOA AN TOAN GIAO THONG\2 hs lam dong tu vong 20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2656"/>
            <a:ext cx="7848872"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6843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bwMode="auto">
          <a:xfrm>
            <a:off x="381000" y="533400"/>
            <a:ext cx="8229600" cy="57759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l"/>
            <a:r>
              <a:rPr lang="en-US" sz="3200" b="0" smtClean="0">
                <a:solidFill>
                  <a:srgbClr val="0000FF"/>
                </a:solidFill>
                <a:effectLst/>
                <a:latin typeface="Times New Roman" pitchFamily="18" charset="0"/>
              </a:rPr>
              <a:t>- Đuối nước là khi có sự xâm nhập đột ngột và nhiều của nước hoặc chất dịch vào đường thở (mũi, mồm, khí phế quản, phổi) làm cho không khí có chứa oxy không thể vào phổi được gọi là đuối nước. Hậu quả là não bị thiếu oxy, nếu không được cấp cứu kịp thời nạn nhân sẽ bị chết hoặc để lại di chứng não nặng nề.</a:t>
            </a:r>
            <a:br>
              <a:rPr lang="en-US" sz="3200" b="0" smtClean="0">
                <a:solidFill>
                  <a:srgbClr val="0000FF"/>
                </a:solidFill>
                <a:effectLst/>
                <a:latin typeface="Times New Roman" pitchFamily="18" charset="0"/>
              </a:rPr>
            </a:br>
            <a:r>
              <a:rPr lang="en-US" sz="3200" b="0" smtClean="0">
                <a:solidFill>
                  <a:srgbClr val="0000FF"/>
                </a:solidFill>
                <a:effectLst/>
                <a:latin typeface="Times New Roman" pitchFamily="18" charset="0"/>
              </a:rPr>
              <a:t> </a:t>
            </a:r>
            <a:r>
              <a:rPr lang="en-US" sz="3200" b="0" smtClean="0">
                <a:solidFill>
                  <a:srgbClr val="00CC00"/>
                </a:solidFill>
                <a:effectLst/>
                <a:latin typeface="Times New Roman" pitchFamily="18" charset="0"/>
              </a:rPr>
              <a:t>- Trẻ em sức yếu nên rất dễ bị ngạt thở chỉ trong vòng thời gian 2 phút và với trẻ nhỏ, chỉ với lượng nước nhỏ như một xô nước cũng có thể làm trẻ chết đuối.</a:t>
            </a:r>
            <a:r>
              <a:rPr lang="en-US" sz="2800" b="0" smtClean="0">
                <a:solidFill>
                  <a:srgbClr val="00CC00"/>
                </a:solidFill>
                <a:effectLst/>
                <a:latin typeface="Times New Roman" pitchFamily="18" charset="0"/>
              </a:rPr>
              <a:t> </a:t>
            </a:r>
          </a:p>
        </p:txBody>
      </p:sp>
    </p:spTree>
    <p:extLst>
      <p:ext uri="{BB962C8B-B14F-4D97-AF65-F5344CB8AC3E}">
        <p14:creationId xmlns:p14="http://schemas.microsoft.com/office/powerpoint/2010/main" val="931628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linds(horizontal)">
                                      <p:cBhvr>
                                        <p:cTn id="7"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body" sz="half" idx="1"/>
          </p:nvPr>
        </p:nvSpPr>
        <p:spPr/>
        <p:txBody>
          <a:bodyPr/>
          <a:lstStyle/>
          <a:p>
            <a:pPr>
              <a:buFont typeface="Wingdings 3" pitchFamily="18" charset="2"/>
              <a:buNone/>
            </a:pPr>
            <a:endParaRPr lang="en-US" sz="2300" smtClean="0"/>
          </a:p>
          <a:p>
            <a:pPr>
              <a:buFont typeface="Wingdings 3" pitchFamily="18" charset="2"/>
              <a:buNone/>
            </a:pPr>
            <a:endParaRPr lang="en-US" sz="2300" smtClean="0"/>
          </a:p>
        </p:txBody>
      </p:sp>
      <p:sp>
        <p:nvSpPr>
          <p:cNvPr id="53251" name="Rectangle 3"/>
          <p:cNvSpPr>
            <a:spLocks noChangeArrowheads="1"/>
          </p:cNvSpPr>
          <p:nvPr/>
        </p:nvSpPr>
        <p:spPr bwMode="auto">
          <a:xfrm>
            <a:off x="293666" y="776969"/>
            <a:ext cx="8382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pPr>
            <a:r>
              <a:rPr lang="en-US" sz="3500" b="1">
                <a:solidFill>
                  <a:srgbClr val="FF0000"/>
                </a:solidFill>
                <a:latin typeface="Times New Roman" pitchFamily="18" charset="0"/>
              </a:rPr>
              <a:t>2</a:t>
            </a:r>
            <a:r>
              <a:rPr lang="en-US" sz="3500" b="1" smtClean="0">
                <a:solidFill>
                  <a:srgbClr val="FF0000"/>
                </a:solidFill>
                <a:latin typeface="Times New Roman" pitchFamily="18" charset="0"/>
              </a:rPr>
              <a:t>. SƠ </a:t>
            </a:r>
            <a:r>
              <a:rPr lang="en-US" sz="3500" b="1">
                <a:solidFill>
                  <a:srgbClr val="FF0000"/>
                </a:solidFill>
                <a:latin typeface="Times New Roman" pitchFamily="18" charset="0"/>
              </a:rPr>
              <a:t>CỨU KHI TRẺ BỊ ĐUỐI NƯỚC</a:t>
            </a:r>
            <a:endParaRPr lang="en-US" sz="3500">
              <a:solidFill>
                <a:srgbClr val="FF0000"/>
              </a:solidFill>
              <a:latin typeface="Times New Roman" pitchFamily="18" charset="0"/>
            </a:endParaRPr>
          </a:p>
        </p:txBody>
      </p:sp>
      <p:sp>
        <p:nvSpPr>
          <p:cNvPr id="53252" name="Text Box 4"/>
          <p:cNvSpPr txBox="1">
            <a:spLocks noChangeArrowheads="1"/>
          </p:cNvSpPr>
          <p:nvPr/>
        </p:nvSpPr>
        <p:spPr bwMode="auto">
          <a:xfrm>
            <a:off x="419100" y="1844824"/>
            <a:ext cx="81534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r>
              <a:rPr lang="en-US" sz="2800" b="1" i="1"/>
              <a:t>Nếu trẻ vẫn tỉnh, chỉ lo sợ hoảng hốt:</a:t>
            </a:r>
            <a:endParaRPr lang="en-US" sz="2800"/>
          </a:p>
          <a:p>
            <a:pPr algn="just" eaLnBrk="0" hangingPunct="0"/>
            <a:r>
              <a:rPr lang="en-US" sz="2800"/>
              <a:t>An ủi trẻ, đặt trẻ nằm ngửa, đầu nghiêng một bên giúp nước, dịch thoát ra nhanh chóng (tư thế an toàn)</a:t>
            </a:r>
          </a:p>
          <a:p>
            <a:pPr algn="just" eaLnBrk="0" hangingPunct="0"/>
            <a:r>
              <a:rPr lang="en-US" sz="2800"/>
              <a:t>Kiểm tra và moi hết dị vật trong miệng và đường thở của </a:t>
            </a:r>
            <a:r>
              <a:rPr lang="en-US" sz="2800" smtClean="0"/>
              <a:t>trẻ.</a:t>
            </a:r>
            <a:endParaRPr lang="en-US" sz="2800"/>
          </a:p>
        </p:txBody>
      </p:sp>
    </p:spTree>
    <p:extLst>
      <p:ext uri="{BB962C8B-B14F-4D97-AF65-F5344CB8AC3E}">
        <p14:creationId xmlns:p14="http://schemas.microsoft.com/office/powerpoint/2010/main" val="1533120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3251"/>
                                        </p:tgtEl>
                                        <p:attrNameLst>
                                          <p:attrName>style.visibility</p:attrName>
                                        </p:attrNameLst>
                                      </p:cBhvr>
                                      <p:to>
                                        <p:strVal val="visible"/>
                                      </p:to>
                                    </p:set>
                                    <p:animEffect transition="in" filter="circle(in)">
                                      <p:cBhvr>
                                        <p:cTn id="7" dur="2000"/>
                                        <p:tgtEl>
                                          <p:spTgt spid="53251"/>
                                        </p:tgtEl>
                                      </p:cBhvr>
                                    </p:animEffect>
                                  </p:childTnLst>
                                </p:cTn>
                              </p:par>
                            </p:childTnLst>
                          </p:cTn>
                        </p:par>
                        <p:par>
                          <p:cTn id="8" fill="hold" nodeType="withGroup">
                            <p:stCondLst>
                              <p:cond delay="2000"/>
                            </p:stCondLst>
                            <p:childTnLst>
                              <p:par>
                                <p:cTn id="9" presetID="2" presetClass="entr" presetSubtype="4" fill="hold" grpId="0" nodeType="afterEffect">
                                  <p:stCondLst>
                                    <p:cond delay="1000"/>
                                  </p:stCondLst>
                                  <p:childTnLst>
                                    <p:set>
                                      <p:cBhvr>
                                        <p:cTn id="10" dur="1" fill="hold">
                                          <p:stCondLst>
                                            <p:cond delay="0"/>
                                          </p:stCondLst>
                                        </p:cTn>
                                        <p:tgtEl>
                                          <p:spTgt spid="53252"/>
                                        </p:tgtEl>
                                        <p:attrNameLst>
                                          <p:attrName>style.visibility</p:attrName>
                                        </p:attrNameLst>
                                      </p:cBhvr>
                                      <p:to>
                                        <p:strVal val="visible"/>
                                      </p:to>
                                    </p:set>
                                    <p:anim calcmode="lin" valueType="num">
                                      <p:cBhvr additive="base">
                                        <p:cTn id="11" dur="500" fill="hold"/>
                                        <p:tgtEl>
                                          <p:spTgt spid="53252"/>
                                        </p:tgtEl>
                                        <p:attrNameLst>
                                          <p:attrName>ppt_x</p:attrName>
                                        </p:attrNameLst>
                                      </p:cBhvr>
                                      <p:tavLst>
                                        <p:tav tm="0">
                                          <p:val>
                                            <p:strVal val="#ppt_x"/>
                                          </p:val>
                                        </p:tav>
                                        <p:tav tm="100000">
                                          <p:val>
                                            <p:strVal val="#ppt_x"/>
                                          </p:val>
                                        </p:tav>
                                      </p:tavLst>
                                    </p:anim>
                                    <p:anim calcmode="lin" valueType="num">
                                      <p:cBhvr additive="base">
                                        <p:cTn id="12" dur="500" fill="hold"/>
                                        <p:tgtEl>
                                          <p:spTgt spid="532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P spid="5325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body" sz="half" idx="1"/>
          </p:nvPr>
        </p:nvSpPr>
        <p:spPr/>
        <p:txBody>
          <a:bodyPr/>
          <a:lstStyle/>
          <a:p>
            <a:pPr>
              <a:buFont typeface="Wingdings 3" pitchFamily="18" charset="2"/>
              <a:buNone/>
            </a:pPr>
            <a:endParaRPr lang="en-US" sz="2300" smtClean="0"/>
          </a:p>
          <a:p>
            <a:pPr>
              <a:buFont typeface="Wingdings 3" pitchFamily="18" charset="2"/>
              <a:buNone/>
            </a:pPr>
            <a:endParaRPr lang="en-US" sz="2300" smtClean="0"/>
          </a:p>
        </p:txBody>
      </p:sp>
      <p:pic>
        <p:nvPicPr>
          <p:cNvPr id="54275" name="Picture 3" desc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645024"/>
            <a:ext cx="4800600" cy="2895465"/>
          </a:xfrm>
          <a:prstGeom prst="rect">
            <a:avLst/>
          </a:prstGeom>
          <a:noFill/>
          <a:extLst>
            <a:ext uri="{909E8E84-426E-40DD-AFC4-6F175D3DCCD1}">
              <a14:hiddenFill xmlns:a14="http://schemas.microsoft.com/office/drawing/2010/main">
                <a:solidFill>
                  <a:srgbClr val="FFFFFF"/>
                </a:solidFill>
              </a14:hiddenFill>
            </a:ext>
          </a:extLst>
        </p:spPr>
      </p:pic>
      <p:sp>
        <p:nvSpPr>
          <p:cNvPr id="54276" name="Rectangle 4"/>
          <p:cNvSpPr>
            <a:spLocks noChangeArrowheads="1"/>
          </p:cNvSpPr>
          <p:nvPr/>
        </p:nvSpPr>
        <p:spPr bwMode="auto">
          <a:xfrm>
            <a:off x="539552" y="476672"/>
            <a:ext cx="8168208" cy="393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indent="304800" algn="just">
              <a:tabLst>
                <a:tab pos="457200" algn="l"/>
              </a:tabLst>
            </a:pPr>
            <a:r>
              <a:rPr lang="en-US" sz="2800" b="1" i="1"/>
              <a:t>Nếu trẻ bất tỉnh, thở yếu hoặc đã ngưng thở, lập tức sơ cứu theo các bước sau:</a:t>
            </a:r>
            <a:r>
              <a:rPr lang="en-US" sz="2800"/>
              <a:t> </a:t>
            </a:r>
            <a:endParaRPr lang="en-US" sz="2800" b="1" i="1"/>
          </a:p>
          <a:p>
            <a:pPr indent="304800" algn="just">
              <a:tabLst>
                <a:tab pos="457200" algn="l"/>
              </a:tabLst>
            </a:pPr>
            <a:r>
              <a:rPr lang="fr-FR" sz="2800" b="1">
                <a:solidFill>
                  <a:srgbClr val="0000FF"/>
                </a:solidFill>
                <a:latin typeface="Times New Roman" pitchFamily="18" charset="0"/>
                <a:ea typeface="Calibri" pitchFamily="34" charset="0"/>
                <a:cs typeface="Times New Roman" pitchFamily="18" charset="0"/>
              </a:rPr>
              <a:t>- Bước 1</a:t>
            </a:r>
            <a:r>
              <a:rPr lang="fr-FR" sz="2800">
                <a:latin typeface="Times New Roman" pitchFamily="18" charset="0"/>
                <a:ea typeface="Calibri" pitchFamily="34" charset="0"/>
                <a:cs typeface="Times New Roman" pitchFamily="18" charset="0"/>
              </a:rPr>
              <a:t>: Đẩy đầu nạn nhân về phía sau, nâng hai hàm răng gần như chạm nhau, quan sát và lắng nghe hơi thở nạn nhân.</a:t>
            </a:r>
            <a:endParaRPr lang="en-US" sz="2800">
              <a:latin typeface="Times New Roman" pitchFamily="18" charset="0"/>
              <a:ea typeface="Calibri" pitchFamily="34" charset="0"/>
              <a:cs typeface="Times New Roman" pitchFamily="18" charset="0"/>
            </a:endParaRPr>
          </a:p>
          <a:p>
            <a:pPr indent="304800" algn="just" eaLnBrk="0" hangingPunct="0">
              <a:tabLst>
                <a:tab pos="457200" algn="l"/>
              </a:tabLst>
            </a:pPr>
            <a:r>
              <a:rPr lang="fr-FR" sz="2800" b="1">
                <a:solidFill>
                  <a:srgbClr val="0000FF"/>
                </a:solidFill>
                <a:latin typeface="Times New Roman" pitchFamily="18" charset="0"/>
                <a:ea typeface="Calibri" pitchFamily="34" charset="0"/>
                <a:cs typeface="Times New Roman" pitchFamily="18" charset="0"/>
              </a:rPr>
              <a:t>- Bước 2</a:t>
            </a:r>
            <a:r>
              <a:rPr lang="fr-FR" sz="2800">
                <a:latin typeface="Times New Roman" pitchFamily="18" charset="0"/>
                <a:ea typeface="Calibri" pitchFamily="34" charset="0"/>
                <a:cs typeface="Times New Roman" pitchFamily="18" charset="0"/>
              </a:rPr>
              <a:t>: Nạn nhân không còn thở, bịt mũi nạn nhân dùng miệng thổi hơi thật mạnh cho đến khi lồng ngực nạn nhân phòng </a:t>
            </a:r>
            <a:endParaRPr lang="en-US" sz="2800">
              <a:latin typeface="Times New Roman" pitchFamily="18" charset="0"/>
              <a:ea typeface="Calibri" pitchFamily="34" charset="0"/>
              <a:cs typeface="Times New Roman" pitchFamily="18" charset="0"/>
            </a:endParaRPr>
          </a:p>
          <a:p>
            <a:pPr indent="304800" algn="just" eaLnBrk="0" hangingPunct="0">
              <a:tabLst>
                <a:tab pos="457200" algn="l"/>
              </a:tabLst>
            </a:pPr>
            <a:endParaRPr lang="en-US" sz="2800">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1696380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animEffect transition="in" filter="wipe(down)">
                                      <p:cBhvr>
                                        <p:cTn id="7" dur="580">
                                          <p:stCondLst>
                                            <p:cond delay="0"/>
                                          </p:stCondLst>
                                        </p:cTn>
                                        <p:tgtEl>
                                          <p:spTgt spid="54276">
                                            <p:txEl>
                                              <p:pRg st="0" end="0"/>
                                            </p:txEl>
                                          </p:spTgt>
                                        </p:tgtEl>
                                      </p:cBhvr>
                                    </p:animEffect>
                                    <p:anim calcmode="lin" valueType="num">
                                      <p:cBhvr>
                                        <p:cTn id="8" dur="1822" tmFilter="0,0; 0.14,0.36; 0.43,0.73; 0.71,0.91; 1.0,1.0">
                                          <p:stCondLst>
                                            <p:cond delay="0"/>
                                          </p:stCondLst>
                                        </p:cTn>
                                        <p:tgtEl>
                                          <p:spTgt spid="5427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427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427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427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427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4276">
                                            <p:txEl>
                                              <p:pRg st="0" end="0"/>
                                            </p:txEl>
                                          </p:spTgt>
                                        </p:tgtEl>
                                      </p:cBhvr>
                                      <p:to x="100000" y="60000"/>
                                    </p:animScale>
                                    <p:animScale>
                                      <p:cBhvr>
                                        <p:cTn id="14" dur="166" decel="50000">
                                          <p:stCondLst>
                                            <p:cond delay="676"/>
                                          </p:stCondLst>
                                        </p:cTn>
                                        <p:tgtEl>
                                          <p:spTgt spid="54276">
                                            <p:txEl>
                                              <p:pRg st="0" end="0"/>
                                            </p:txEl>
                                          </p:spTgt>
                                        </p:tgtEl>
                                      </p:cBhvr>
                                      <p:to x="100000" y="100000"/>
                                    </p:animScale>
                                    <p:animScale>
                                      <p:cBhvr>
                                        <p:cTn id="15" dur="26">
                                          <p:stCondLst>
                                            <p:cond delay="1312"/>
                                          </p:stCondLst>
                                        </p:cTn>
                                        <p:tgtEl>
                                          <p:spTgt spid="54276">
                                            <p:txEl>
                                              <p:pRg st="0" end="0"/>
                                            </p:txEl>
                                          </p:spTgt>
                                        </p:tgtEl>
                                      </p:cBhvr>
                                      <p:to x="100000" y="80000"/>
                                    </p:animScale>
                                    <p:animScale>
                                      <p:cBhvr>
                                        <p:cTn id="16" dur="166" decel="50000">
                                          <p:stCondLst>
                                            <p:cond delay="1338"/>
                                          </p:stCondLst>
                                        </p:cTn>
                                        <p:tgtEl>
                                          <p:spTgt spid="54276">
                                            <p:txEl>
                                              <p:pRg st="0" end="0"/>
                                            </p:txEl>
                                          </p:spTgt>
                                        </p:tgtEl>
                                      </p:cBhvr>
                                      <p:to x="100000" y="100000"/>
                                    </p:animScale>
                                    <p:animScale>
                                      <p:cBhvr>
                                        <p:cTn id="17" dur="26">
                                          <p:stCondLst>
                                            <p:cond delay="1642"/>
                                          </p:stCondLst>
                                        </p:cTn>
                                        <p:tgtEl>
                                          <p:spTgt spid="54276">
                                            <p:txEl>
                                              <p:pRg st="0" end="0"/>
                                            </p:txEl>
                                          </p:spTgt>
                                        </p:tgtEl>
                                      </p:cBhvr>
                                      <p:to x="100000" y="90000"/>
                                    </p:animScale>
                                    <p:animScale>
                                      <p:cBhvr>
                                        <p:cTn id="18" dur="166" decel="50000">
                                          <p:stCondLst>
                                            <p:cond delay="1668"/>
                                          </p:stCondLst>
                                        </p:cTn>
                                        <p:tgtEl>
                                          <p:spTgt spid="54276">
                                            <p:txEl>
                                              <p:pRg st="0" end="0"/>
                                            </p:txEl>
                                          </p:spTgt>
                                        </p:tgtEl>
                                      </p:cBhvr>
                                      <p:to x="100000" y="100000"/>
                                    </p:animScale>
                                    <p:animScale>
                                      <p:cBhvr>
                                        <p:cTn id="19" dur="26">
                                          <p:stCondLst>
                                            <p:cond delay="1808"/>
                                          </p:stCondLst>
                                        </p:cTn>
                                        <p:tgtEl>
                                          <p:spTgt spid="54276">
                                            <p:txEl>
                                              <p:pRg st="0" end="0"/>
                                            </p:txEl>
                                          </p:spTgt>
                                        </p:tgtEl>
                                      </p:cBhvr>
                                      <p:to x="100000" y="95000"/>
                                    </p:animScale>
                                    <p:animScale>
                                      <p:cBhvr>
                                        <p:cTn id="20" dur="166" decel="50000">
                                          <p:stCondLst>
                                            <p:cond delay="1834"/>
                                          </p:stCondLst>
                                        </p:cTn>
                                        <p:tgtEl>
                                          <p:spTgt spid="54276">
                                            <p:txEl>
                                              <p:pRg st="0" end="0"/>
                                            </p:txEl>
                                          </p:spTgt>
                                        </p:tgtEl>
                                      </p:cBhvr>
                                      <p:to x="100000" y="100000"/>
                                    </p:animScale>
                                  </p:childTnLst>
                                </p:cTn>
                              </p:par>
                            </p:childTnLst>
                          </p:cTn>
                        </p:par>
                        <p:par>
                          <p:cTn id="21" fill="hold" nodeType="withGroup">
                            <p:stCondLst>
                              <p:cond delay="2000"/>
                            </p:stCondLst>
                            <p:childTnLst>
                              <p:par>
                                <p:cTn id="22" presetID="26" presetClass="entr" presetSubtype="0" fill="hold" nodeType="afterEffect">
                                  <p:stCondLst>
                                    <p:cond delay="0"/>
                                  </p:stCondLst>
                                  <p:childTnLst>
                                    <p:set>
                                      <p:cBhvr>
                                        <p:cTn id="23" dur="1" fill="hold">
                                          <p:stCondLst>
                                            <p:cond delay="0"/>
                                          </p:stCondLst>
                                        </p:cTn>
                                        <p:tgtEl>
                                          <p:spTgt spid="54276">
                                            <p:txEl>
                                              <p:pRg st="1" end="1"/>
                                            </p:txEl>
                                          </p:spTgt>
                                        </p:tgtEl>
                                        <p:attrNameLst>
                                          <p:attrName>style.visibility</p:attrName>
                                        </p:attrNameLst>
                                      </p:cBhvr>
                                      <p:to>
                                        <p:strVal val="visible"/>
                                      </p:to>
                                    </p:set>
                                    <p:animEffect transition="in" filter="wipe(down)">
                                      <p:cBhvr>
                                        <p:cTn id="24" dur="580">
                                          <p:stCondLst>
                                            <p:cond delay="0"/>
                                          </p:stCondLst>
                                        </p:cTn>
                                        <p:tgtEl>
                                          <p:spTgt spid="54276">
                                            <p:txEl>
                                              <p:pRg st="1" end="1"/>
                                            </p:txEl>
                                          </p:spTgt>
                                        </p:tgtEl>
                                      </p:cBhvr>
                                    </p:animEffect>
                                    <p:anim calcmode="lin" valueType="num">
                                      <p:cBhvr>
                                        <p:cTn id="25" dur="1822" tmFilter="0,0; 0.14,0.36; 0.43,0.73; 0.71,0.91; 1.0,1.0">
                                          <p:stCondLst>
                                            <p:cond delay="0"/>
                                          </p:stCondLst>
                                        </p:cTn>
                                        <p:tgtEl>
                                          <p:spTgt spid="54276">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4276">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4276">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4276">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4276">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54276">
                                            <p:txEl>
                                              <p:pRg st="1" end="1"/>
                                            </p:txEl>
                                          </p:spTgt>
                                        </p:tgtEl>
                                      </p:cBhvr>
                                      <p:to x="100000" y="60000"/>
                                    </p:animScale>
                                    <p:animScale>
                                      <p:cBhvr>
                                        <p:cTn id="31" dur="166" decel="50000">
                                          <p:stCondLst>
                                            <p:cond delay="676"/>
                                          </p:stCondLst>
                                        </p:cTn>
                                        <p:tgtEl>
                                          <p:spTgt spid="54276">
                                            <p:txEl>
                                              <p:pRg st="1" end="1"/>
                                            </p:txEl>
                                          </p:spTgt>
                                        </p:tgtEl>
                                      </p:cBhvr>
                                      <p:to x="100000" y="100000"/>
                                    </p:animScale>
                                    <p:animScale>
                                      <p:cBhvr>
                                        <p:cTn id="32" dur="26">
                                          <p:stCondLst>
                                            <p:cond delay="1312"/>
                                          </p:stCondLst>
                                        </p:cTn>
                                        <p:tgtEl>
                                          <p:spTgt spid="54276">
                                            <p:txEl>
                                              <p:pRg st="1" end="1"/>
                                            </p:txEl>
                                          </p:spTgt>
                                        </p:tgtEl>
                                      </p:cBhvr>
                                      <p:to x="100000" y="80000"/>
                                    </p:animScale>
                                    <p:animScale>
                                      <p:cBhvr>
                                        <p:cTn id="33" dur="166" decel="50000">
                                          <p:stCondLst>
                                            <p:cond delay="1338"/>
                                          </p:stCondLst>
                                        </p:cTn>
                                        <p:tgtEl>
                                          <p:spTgt spid="54276">
                                            <p:txEl>
                                              <p:pRg st="1" end="1"/>
                                            </p:txEl>
                                          </p:spTgt>
                                        </p:tgtEl>
                                      </p:cBhvr>
                                      <p:to x="100000" y="100000"/>
                                    </p:animScale>
                                    <p:animScale>
                                      <p:cBhvr>
                                        <p:cTn id="34" dur="26">
                                          <p:stCondLst>
                                            <p:cond delay="1642"/>
                                          </p:stCondLst>
                                        </p:cTn>
                                        <p:tgtEl>
                                          <p:spTgt spid="54276">
                                            <p:txEl>
                                              <p:pRg st="1" end="1"/>
                                            </p:txEl>
                                          </p:spTgt>
                                        </p:tgtEl>
                                      </p:cBhvr>
                                      <p:to x="100000" y="90000"/>
                                    </p:animScale>
                                    <p:animScale>
                                      <p:cBhvr>
                                        <p:cTn id="35" dur="166" decel="50000">
                                          <p:stCondLst>
                                            <p:cond delay="1668"/>
                                          </p:stCondLst>
                                        </p:cTn>
                                        <p:tgtEl>
                                          <p:spTgt spid="54276">
                                            <p:txEl>
                                              <p:pRg st="1" end="1"/>
                                            </p:txEl>
                                          </p:spTgt>
                                        </p:tgtEl>
                                      </p:cBhvr>
                                      <p:to x="100000" y="100000"/>
                                    </p:animScale>
                                    <p:animScale>
                                      <p:cBhvr>
                                        <p:cTn id="36" dur="26">
                                          <p:stCondLst>
                                            <p:cond delay="1808"/>
                                          </p:stCondLst>
                                        </p:cTn>
                                        <p:tgtEl>
                                          <p:spTgt spid="54276">
                                            <p:txEl>
                                              <p:pRg st="1" end="1"/>
                                            </p:txEl>
                                          </p:spTgt>
                                        </p:tgtEl>
                                      </p:cBhvr>
                                      <p:to x="100000" y="95000"/>
                                    </p:animScale>
                                    <p:animScale>
                                      <p:cBhvr>
                                        <p:cTn id="37" dur="166" decel="50000">
                                          <p:stCondLst>
                                            <p:cond delay="1834"/>
                                          </p:stCondLst>
                                        </p:cTn>
                                        <p:tgtEl>
                                          <p:spTgt spid="54276">
                                            <p:txEl>
                                              <p:pRg st="1" end="1"/>
                                            </p:txEl>
                                          </p:spTgt>
                                        </p:tgtEl>
                                      </p:cBhvr>
                                      <p:to x="100000" y="100000"/>
                                    </p:animScale>
                                  </p:childTnLst>
                                </p:cTn>
                              </p:par>
                            </p:childTnLst>
                          </p:cTn>
                        </p:par>
                        <p:par>
                          <p:cTn id="38" fill="hold" nodeType="withGroup">
                            <p:stCondLst>
                              <p:cond delay="4000"/>
                            </p:stCondLst>
                            <p:childTnLst>
                              <p:par>
                                <p:cTn id="39" presetID="26" presetClass="entr" presetSubtype="0" fill="hold" nodeType="afterEffect">
                                  <p:stCondLst>
                                    <p:cond delay="3500"/>
                                  </p:stCondLst>
                                  <p:childTnLst>
                                    <p:set>
                                      <p:cBhvr>
                                        <p:cTn id="40" dur="1" fill="hold">
                                          <p:stCondLst>
                                            <p:cond delay="0"/>
                                          </p:stCondLst>
                                        </p:cTn>
                                        <p:tgtEl>
                                          <p:spTgt spid="54276">
                                            <p:txEl>
                                              <p:pRg st="2" end="2"/>
                                            </p:txEl>
                                          </p:spTgt>
                                        </p:tgtEl>
                                        <p:attrNameLst>
                                          <p:attrName>style.visibility</p:attrName>
                                        </p:attrNameLst>
                                      </p:cBhvr>
                                      <p:to>
                                        <p:strVal val="visible"/>
                                      </p:to>
                                    </p:set>
                                    <p:animEffect transition="in" filter="wipe(down)">
                                      <p:cBhvr>
                                        <p:cTn id="41" dur="580">
                                          <p:stCondLst>
                                            <p:cond delay="0"/>
                                          </p:stCondLst>
                                        </p:cTn>
                                        <p:tgtEl>
                                          <p:spTgt spid="54276">
                                            <p:txEl>
                                              <p:pRg st="2" end="2"/>
                                            </p:txEl>
                                          </p:spTgt>
                                        </p:tgtEl>
                                      </p:cBhvr>
                                    </p:animEffect>
                                    <p:anim calcmode="lin" valueType="num">
                                      <p:cBhvr>
                                        <p:cTn id="42" dur="1822" tmFilter="0,0; 0.14,0.36; 0.43,0.73; 0.71,0.91; 1.0,1.0">
                                          <p:stCondLst>
                                            <p:cond delay="0"/>
                                          </p:stCondLst>
                                        </p:cTn>
                                        <p:tgtEl>
                                          <p:spTgt spid="54276">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4276">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4276">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4276">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4276">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4276">
                                            <p:txEl>
                                              <p:pRg st="2" end="2"/>
                                            </p:txEl>
                                          </p:spTgt>
                                        </p:tgtEl>
                                      </p:cBhvr>
                                      <p:to x="100000" y="60000"/>
                                    </p:animScale>
                                    <p:animScale>
                                      <p:cBhvr>
                                        <p:cTn id="48" dur="166" decel="50000">
                                          <p:stCondLst>
                                            <p:cond delay="676"/>
                                          </p:stCondLst>
                                        </p:cTn>
                                        <p:tgtEl>
                                          <p:spTgt spid="54276">
                                            <p:txEl>
                                              <p:pRg st="2" end="2"/>
                                            </p:txEl>
                                          </p:spTgt>
                                        </p:tgtEl>
                                      </p:cBhvr>
                                      <p:to x="100000" y="100000"/>
                                    </p:animScale>
                                    <p:animScale>
                                      <p:cBhvr>
                                        <p:cTn id="49" dur="26">
                                          <p:stCondLst>
                                            <p:cond delay="1312"/>
                                          </p:stCondLst>
                                        </p:cTn>
                                        <p:tgtEl>
                                          <p:spTgt spid="54276">
                                            <p:txEl>
                                              <p:pRg st="2" end="2"/>
                                            </p:txEl>
                                          </p:spTgt>
                                        </p:tgtEl>
                                      </p:cBhvr>
                                      <p:to x="100000" y="80000"/>
                                    </p:animScale>
                                    <p:animScale>
                                      <p:cBhvr>
                                        <p:cTn id="50" dur="166" decel="50000">
                                          <p:stCondLst>
                                            <p:cond delay="1338"/>
                                          </p:stCondLst>
                                        </p:cTn>
                                        <p:tgtEl>
                                          <p:spTgt spid="54276">
                                            <p:txEl>
                                              <p:pRg st="2" end="2"/>
                                            </p:txEl>
                                          </p:spTgt>
                                        </p:tgtEl>
                                      </p:cBhvr>
                                      <p:to x="100000" y="100000"/>
                                    </p:animScale>
                                    <p:animScale>
                                      <p:cBhvr>
                                        <p:cTn id="51" dur="26">
                                          <p:stCondLst>
                                            <p:cond delay="1642"/>
                                          </p:stCondLst>
                                        </p:cTn>
                                        <p:tgtEl>
                                          <p:spTgt spid="54276">
                                            <p:txEl>
                                              <p:pRg st="2" end="2"/>
                                            </p:txEl>
                                          </p:spTgt>
                                        </p:tgtEl>
                                      </p:cBhvr>
                                      <p:to x="100000" y="90000"/>
                                    </p:animScale>
                                    <p:animScale>
                                      <p:cBhvr>
                                        <p:cTn id="52" dur="166" decel="50000">
                                          <p:stCondLst>
                                            <p:cond delay="1668"/>
                                          </p:stCondLst>
                                        </p:cTn>
                                        <p:tgtEl>
                                          <p:spTgt spid="54276">
                                            <p:txEl>
                                              <p:pRg st="2" end="2"/>
                                            </p:txEl>
                                          </p:spTgt>
                                        </p:tgtEl>
                                      </p:cBhvr>
                                      <p:to x="100000" y="100000"/>
                                    </p:animScale>
                                    <p:animScale>
                                      <p:cBhvr>
                                        <p:cTn id="53" dur="26">
                                          <p:stCondLst>
                                            <p:cond delay="1808"/>
                                          </p:stCondLst>
                                        </p:cTn>
                                        <p:tgtEl>
                                          <p:spTgt spid="54276">
                                            <p:txEl>
                                              <p:pRg st="2" end="2"/>
                                            </p:txEl>
                                          </p:spTgt>
                                        </p:tgtEl>
                                      </p:cBhvr>
                                      <p:to x="100000" y="95000"/>
                                    </p:animScale>
                                    <p:animScale>
                                      <p:cBhvr>
                                        <p:cTn id="54" dur="166" decel="50000">
                                          <p:stCondLst>
                                            <p:cond delay="1834"/>
                                          </p:stCondLst>
                                        </p:cTn>
                                        <p:tgtEl>
                                          <p:spTgt spid="54276">
                                            <p:txEl>
                                              <p:pRg st="2" end="2"/>
                                            </p:txEl>
                                          </p:spTgt>
                                        </p:tgtEl>
                                      </p:cBhvr>
                                      <p:to x="100000" y="100000"/>
                                    </p:animScale>
                                  </p:childTnLst>
                                </p:cTn>
                              </p:par>
                            </p:childTnLst>
                          </p:cTn>
                        </p:par>
                        <p:par>
                          <p:cTn id="55" fill="hold">
                            <p:stCondLst>
                              <p:cond delay="9500"/>
                            </p:stCondLst>
                            <p:childTnLst>
                              <p:par>
                                <p:cTn id="56" presetID="25" presetClass="entr" presetSubtype="0" fill="hold" nodeType="afterEffect">
                                  <p:stCondLst>
                                    <p:cond delay="0"/>
                                  </p:stCondLst>
                                  <p:childTnLst>
                                    <p:set>
                                      <p:cBhvr>
                                        <p:cTn id="57" dur="1" fill="hold">
                                          <p:stCondLst>
                                            <p:cond delay="0"/>
                                          </p:stCondLst>
                                        </p:cTn>
                                        <p:tgtEl>
                                          <p:spTgt spid="54275"/>
                                        </p:tgtEl>
                                        <p:attrNameLst>
                                          <p:attrName>style.visibility</p:attrName>
                                        </p:attrNameLst>
                                      </p:cBhvr>
                                      <p:to>
                                        <p:strVal val="visible"/>
                                      </p:to>
                                    </p:set>
                                    <p:anim calcmode="lin" valueType="num">
                                      <p:cBhvr>
                                        <p:cTn id="58" dur="500" decel="50000" fill="hold">
                                          <p:stCondLst>
                                            <p:cond delay="0"/>
                                          </p:stCondLst>
                                        </p:cTn>
                                        <p:tgtEl>
                                          <p:spTgt spid="54275"/>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54275"/>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54275"/>
                                        </p:tgtEl>
                                        <p:attrNameLst>
                                          <p:attrName>ppt_w</p:attrName>
                                        </p:attrNameLst>
                                      </p:cBhvr>
                                      <p:tavLst>
                                        <p:tav tm="0">
                                          <p:val>
                                            <p:strVal val="#ppt_w*.05"/>
                                          </p:val>
                                        </p:tav>
                                        <p:tav tm="100000">
                                          <p:val>
                                            <p:strVal val="#ppt_w"/>
                                          </p:val>
                                        </p:tav>
                                      </p:tavLst>
                                    </p:anim>
                                    <p:anim calcmode="lin" valueType="num">
                                      <p:cBhvr>
                                        <p:cTn id="61" dur="1000" fill="hold"/>
                                        <p:tgtEl>
                                          <p:spTgt spid="54275"/>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54275"/>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54275"/>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54275"/>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54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idx="1"/>
          </p:nvPr>
        </p:nvSpPr>
        <p:spPr>
          <a:xfrm>
            <a:off x="228600" y="1828800"/>
            <a:ext cx="8458200" cy="4800600"/>
          </a:xfrm>
        </p:spPr>
        <p:txBody>
          <a:bodyPr/>
          <a:lstStyle/>
          <a:p>
            <a:pPr algn="just">
              <a:buClr>
                <a:srgbClr val="FFFF00"/>
              </a:buClr>
              <a:buFont typeface="Wingdings" pitchFamily="2" charset="2"/>
              <a:buNone/>
            </a:pPr>
            <a:endParaRPr lang="en-US" b="1" smtClean="0">
              <a:latin typeface=".VnTime" pitchFamily="34" charset="0"/>
            </a:endParaRPr>
          </a:p>
          <a:p>
            <a:pPr algn="just">
              <a:buClr>
                <a:srgbClr val="FFFF00"/>
              </a:buClr>
              <a:buFont typeface="Wingdings" pitchFamily="2" charset="2"/>
              <a:buNone/>
            </a:pPr>
            <a:endParaRPr lang="en-US" smtClean="0">
              <a:latin typeface=".VnTime" pitchFamily="34" charset="0"/>
            </a:endParaRPr>
          </a:p>
        </p:txBody>
      </p:sp>
      <p:pic>
        <p:nvPicPr>
          <p:cNvPr id="55299" name="Picture 3" descr="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895600"/>
            <a:ext cx="5857875" cy="3962400"/>
          </a:xfrm>
          <a:prstGeom prst="rect">
            <a:avLst/>
          </a:prstGeom>
          <a:noFill/>
          <a:extLst>
            <a:ext uri="{909E8E84-426E-40DD-AFC4-6F175D3DCCD1}">
              <a14:hiddenFill xmlns:a14="http://schemas.microsoft.com/office/drawing/2010/main">
                <a:solidFill>
                  <a:srgbClr val="FFFFFF"/>
                </a:solidFill>
              </a14:hiddenFill>
            </a:ext>
          </a:extLst>
        </p:spPr>
      </p:pic>
      <p:sp>
        <p:nvSpPr>
          <p:cNvPr id="55300" name="Rectangle 4"/>
          <p:cNvSpPr>
            <a:spLocks noChangeArrowheads="1"/>
          </p:cNvSpPr>
          <p:nvPr/>
        </p:nvSpPr>
        <p:spPr bwMode="auto">
          <a:xfrm>
            <a:off x="514945" y="383737"/>
            <a:ext cx="8028384"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indent="304800" algn="just">
              <a:tabLst>
                <a:tab pos="457200" algn="l"/>
              </a:tabLst>
            </a:pPr>
            <a:r>
              <a:rPr lang="fr-FR" sz="2800" b="1">
                <a:solidFill>
                  <a:srgbClr val="0000FF"/>
                </a:solidFill>
                <a:latin typeface="Times New Roman" pitchFamily="18" charset="0"/>
                <a:ea typeface="Calibri" pitchFamily="34" charset="0"/>
                <a:cs typeface="Times New Roman" pitchFamily="18" charset="0"/>
              </a:rPr>
              <a:t>- Bước 3</a:t>
            </a:r>
            <a:r>
              <a:rPr lang="fr-FR" sz="2800">
                <a:latin typeface="Times New Roman" pitchFamily="18" charset="0"/>
                <a:ea typeface="Calibri" pitchFamily="34" charset="0"/>
                <a:cs typeface="Times New Roman" pitchFamily="18" charset="0"/>
              </a:rPr>
              <a:t>: Ta quỳ cạnh nạn nhân, hai tay thẳng, hai bàn tay chồng lên nhau đặt nơi lồng ngực xương ức của nạn nhân. Đè tay ép lồng ngực nạn nhân rồi từ từ buông ra làm theo chu kỳ khoảng 15 giây, chúng ta ép ngực nạn nhân khoảng 15 lần và thổi ngạt 2 lần, sau mỗi 4 chu kỳ ta kiểm tra mạch và hơi thở của nạn nhân 1 lần.</a:t>
            </a:r>
            <a:endParaRPr lang="en-US" sz="2800">
              <a:latin typeface="Times New Roman" pitchFamily="18" charset="0"/>
              <a:ea typeface="Calibri" pitchFamily="34" charset="0"/>
              <a:cs typeface="Times New Roman" pitchFamily="18" charset="0"/>
            </a:endParaRPr>
          </a:p>
          <a:p>
            <a:pPr indent="304800" algn="just" eaLnBrk="0" hangingPunct="0">
              <a:tabLst>
                <a:tab pos="457200" algn="l"/>
              </a:tabLst>
            </a:pPr>
            <a:endParaRPr lang="en-US" sz="2800">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176091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anim calcmode="lin" valueType="num">
                                      <p:cBhvr>
                                        <p:cTn id="7" dur="500" fill="hold"/>
                                        <p:tgtEl>
                                          <p:spTgt spid="55300">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55300">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55300">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55300">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55300">
                                            <p:txEl>
                                              <p:pRg st="0" end="0"/>
                                            </p:txEl>
                                          </p:spTgt>
                                        </p:tgtEl>
                                      </p:cBhvr>
                                    </p:animEffect>
                                  </p:childTnLst>
                                </p:cTn>
                              </p:par>
                            </p:childTnLst>
                          </p:cTn>
                        </p:par>
                        <p:par>
                          <p:cTn id="12" fill="hold">
                            <p:stCondLst>
                              <p:cond delay="500"/>
                            </p:stCondLst>
                            <p:childTnLst>
                              <p:par>
                                <p:cTn id="13" presetID="26" presetClass="entr" presetSubtype="0" fill="hold" nodeType="afterEffect">
                                  <p:stCondLst>
                                    <p:cond delay="0"/>
                                  </p:stCondLst>
                                  <p:childTnLst>
                                    <p:set>
                                      <p:cBhvr>
                                        <p:cTn id="14" dur="1" fill="hold">
                                          <p:stCondLst>
                                            <p:cond delay="0"/>
                                          </p:stCondLst>
                                        </p:cTn>
                                        <p:tgtEl>
                                          <p:spTgt spid="55299"/>
                                        </p:tgtEl>
                                        <p:attrNameLst>
                                          <p:attrName>style.visibility</p:attrName>
                                        </p:attrNameLst>
                                      </p:cBhvr>
                                      <p:to>
                                        <p:strVal val="visible"/>
                                      </p:to>
                                    </p:set>
                                    <p:animEffect transition="in" filter="wipe(down)">
                                      <p:cBhvr>
                                        <p:cTn id="15" dur="580">
                                          <p:stCondLst>
                                            <p:cond delay="0"/>
                                          </p:stCondLst>
                                        </p:cTn>
                                        <p:tgtEl>
                                          <p:spTgt spid="55299"/>
                                        </p:tgtEl>
                                      </p:cBhvr>
                                    </p:animEffect>
                                    <p:anim calcmode="lin" valueType="num">
                                      <p:cBhvr>
                                        <p:cTn id="16" dur="1822" tmFilter="0,0; 0.14,0.36; 0.43,0.73; 0.71,0.91; 1.0,1.0">
                                          <p:stCondLst>
                                            <p:cond delay="0"/>
                                          </p:stCondLst>
                                        </p:cTn>
                                        <p:tgtEl>
                                          <p:spTgt spid="5529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529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529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529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5299"/>
                                        </p:tgtEl>
                                        <p:attrNameLst>
                                          <p:attrName>ppt_y</p:attrName>
                                        </p:attrNameLst>
                                      </p:cBhvr>
                                      <p:tavLst>
                                        <p:tav tm="0" fmla="#ppt_y-sin(pi*$)/81">
                                          <p:val>
                                            <p:fltVal val="0"/>
                                          </p:val>
                                        </p:tav>
                                        <p:tav tm="100000">
                                          <p:val>
                                            <p:fltVal val="1"/>
                                          </p:val>
                                        </p:tav>
                                      </p:tavLst>
                                    </p:anim>
                                    <p:animScale>
                                      <p:cBhvr>
                                        <p:cTn id="21" dur="26">
                                          <p:stCondLst>
                                            <p:cond delay="650"/>
                                          </p:stCondLst>
                                        </p:cTn>
                                        <p:tgtEl>
                                          <p:spTgt spid="55299"/>
                                        </p:tgtEl>
                                      </p:cBhvr>
                                      <p:to x="100000" y="60000"/>
                                    </p:animScale>
                                    <p:animScale>
                                      <p:cBhvr>
                                        <p:cTn id="22" dur="166" decel="50000">
                                          <p:stCondLst>
                                            <p:cond delay="676"/>
                                          </p:stCondLst>
                                        </p:cTn>
                                        <p:tgtEl>
                                          <p:spTgt spid="55299"/>
                                        </p:tgtEl>
                                      </p:cBhvr>
                                      <p:to x="100000" y="100000"/>
                                    </p:animScale>
                                    <p:animScale>
                                      <p:cBhvr>
                                        <p:cTn id="23" dur="26">
                                          <p:stCondLst>
                                            <p:cond delay="1312"/>
                                          </p:stCondLst>
                                        </p:cTn>
                                        <p:tgtEl>
                                          <p:spTgt spid="55299"/>
                                        </p:tgtEl>
                                      </p:cBhvr>
                                      <p:to x="100000" y="80000"/>
                                    </p:animScale>
                                    <p:animScale>
                                      <p:cBhvr>
                                        <p:cTn id="24" dur="166" decel="50000">
                                          <p:stCondLst>
                                            <p:cond delay="1338"/>
                                          </p:stCondLst>
                                        </p:cTn>
                                        <p:tgtEl>
                                          <p:spTgt spid="55299"/>
                                        </p:tgtEl>
                                      </p:cBhvr>
                                      <p:to x="100000" y="100000"/>
                                    </p:animScale>
                                    <p:animScale>
                                      <p:cBhvr>
                                        <p:cTn id="25" dur="26">
                                          <p:stCondLst>
                                            <p:cond delay="1642"/>
                                          </p:stCondLst>
                                        </p:cTn>
                                        <p:tgtEl>
                                          <p:spTgt spid="55299"/>
                                        </p:tgtEl>
                                      </p:cBhvr>
                                      <p:to x="100000" y="90000"/>
                                    </p:animScale>
                                    <p:animScale>
                                      <p:cBhvr>
                                        <p:cTn id="26" dur="166" decel="50000">
                                          <p:stCondLst>
                                            <p:cond delay="1668"/>
                                          </p:stCondLst>
                                        </p:cTn>
                                        <p:tgtEl>
                                          <p:spTgt spid="55299"/>
                                        </p:tgtEl>
                                      </p:cBhvr>
                                      <p:to x="100000" y="100000"/>
                                    </p:animScale>
                                    <p:animScale>
                                      <p:cBhvr>
                                        <p:cTn id="27" dur="26">
                                          <p:stCondLst>
                                            <p:cond delay="1808"/>
                                          </p:stCondLst>
                                        </p:cTn>
                                        <p:tgtEl>
                                          <p:spTgt spid="55299"/>
                                        </p:tgtEl>
                                      </p:cBhvr>
                                      <p:to x="100000" y="95000"/>
                                    </p:animScale>
                                    <p:animScale>
                                      <p:cBhvr>
                                        <p:cTn id="28" dur="166" decel="50000">
                                          <p:stCondLst>
                                            <p:cond delay="1834"/>
                                          </p:stCondLst>
                                        </p:cTn>
                                        <p:tgtEl>
                                          <p:spTgt spid="5529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idx="1"/>
          </p:nvPr>
        </p:nvSpPr>
        <p:spPr>
          <a:xfrm>
            <a:off x="457200" y="1143001"/>
            <a:ext cx="8229600" cy="379816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8100">
              <a:buFont typeface="Wingdings 3" pitchFamily="18" charset="2"/>
              <a:buNone/>
              <a:tabLst>
                <a:tab pos="457200" algn="l"/>
              </a:tabLst>
            </a:pPr>
            <a:r>
              <a:rPr lang="fr-FR" b="1" smtClean="0">
                <a:solidFill>
                  <a:srgbClr val="FF0000"/>
                </a:solidFill>
                <a:latin typeface="Times New Roman" pitchFamily="18" charset="0"/>
                <a:cs typeface="Times New Roman" pitchFamily="18" charset="0"/>
              </a:rPr>
              <a:t>Bước 4: Ủ ấm chống choáng</a:t>
            </a:r>
            <a:endParaRPr lang="en-US" b="1" smtClean="0">
              <a:solidFill>
                <a:srgbClr val="FF0000"/>
              </a:solidFill>
              <a:latin typeface="Times New Roman" pitchFamily="18" charset="0"/>
              <a:cs typeface="Times New Roman" pitchFamily="18" charset="0"/>
            </a:endParaRPr>
          </a:p>
          <a:p>
            <a:pPr marL="342900" indent="-38100" algn="just">
              <a:buFont typeface="Wingdings 3" pitchFamily="18" charset="2"/>
              <a:buNone/>
              <a:tabLst>
                <a:tab pos="457200" algn="l"/>
              </a:tabLst>
            </a:pPr>
            <a:r>
              <a:rPr lang="fr-FR" smtClean="0">
                <a:latin typeface="Times New Roman" pitchFamily="18" charset="0"/>
                <a:cs typeface="Times New Roman" pitchFamily="18" charset="0"/>
              </a:rPr>
              <a:t>Khi nạn nhân vào bờ mà còn tỉnh táo hoặc sau khi xốc nước và làm hô hấp nhân tạo, nạn nhân đã tỉnh lại hãy thay quần áo khô cho nạn nhân dùng khăn ủ ấm và cho uống nước trà nóng hay cà phê rồi</a:t>
            </a:r>
            <a:r>
              <a:rPr lang="en-US" smtClean="0">
                <a:latin typeface="Times New Roman" pitchFamily="18" charset="0"/>
                <a:cs typeface="Times New Roman" pitchFamily="18" charset="0"/>
              </a:rPr>
              <a:t> chuyển  đến cơ sở y tế.</a:t>
            </a:r>
            <a:endParaRPr lang="fr-FR" smtClean="0">
              <a:latin typeface="Times New Roman" pitchFamily="18" charset="0"/>
              <a:cs typeface="Times New Roman" pitchFamily="18" charset="0"/>
            </a:endParaRPr>
          </a:p>
        </p:txBody>
      </p:sp>
    </p:spTree>
    <p:extLst>
      <p:ext uri="{BB962C8B-B14F-4D97-AF65-F5344CB8AC3E}">
        <p14:creationId xmlns:p14="http://schemas.microsoft.com/office/powerpoint/2010/main" val="11806617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p:cNvSpPr>
          <p:nvPr>
            <p:ph idx="1"/>
          </p:nvPr>
        </p:nvSpPr>
        <p:spPr>
          <a:xfrm>
            <a:off x="395536" y="260648"/>
            <a:ext cx="7848872" cy="1772816"/>
          </a:xfrm>
          <a:ln>
            <a:solidFill>
              <a:schemeClr val="bg1"/>
            </a:solidFill>
          </a:ln>
        </p:spPr>
        <p:txBody>
          <a:bodyPr/>
          <a:lstStyle/>
          <a:p>
            <a:pPr marL="0" indent="0">
              <a:buNone/>
            </a:pPr>
            <a:r>
              <a:rPr lang="en-US" b="1" smtClean="0">
                <a:solidFill>
                  <a:srgbClr val="FF0000"/>
                </a:solidFill>
                <a:latin typeface="Times New Roman" pitchFamily="18" charset="0"/>
              </a:rPr>
              <a:t>5.  Các biện pháp phòng tránh:</a:t>
            </a:r>
            <a:endParaRPr lang="en-US" smtClean="0">
              <a:solidFill>
                <a:srgbClr val="FF0000"/>
              </a:solidFill>
              <a:latin typeface="Times New Roman" pitchFamily="18" charset="0"/>
            </a:endParaRPr>
          </a:p>
          <a:p>
            <a:pPr marL="0" indent="0">
              <a:buNone/>
            </a:pPr>
            <a:r>
              <a:rPr lang="en-US" sz="3500" smtClean="0">
                <a:solidFill>
                  <a:srgbClr val="FF0000"/>
                </a:solidFill>
                <a:latin typeface="Times New Roman" pitchFamily="18" charset="0"/>
              </a:rPr>
              <a:t>Biện pháp 1.</a:t>
            </a:r>
            <a:r>
              <a:rPr lang="en-US" sz="3500" smtClean="0"/>
              <a:t> </a:t>
            </a:r>
            <a:r>
              <a:rPr lang="en-US" sz="3500" i="1" smtClean="0">
                <a:solidFill>
                  <a:srgbClr val="0000FF"/>
                </a:solidFill>
                <a:latin typeface="Times New Roman" pitchFamily="18" charset="0"/>
              </a:rPr>
              <a:t>Trông nom cẩn thận trẻ nhỏ và học sinh nhỏ tuổi</a:t>
            </a:r>
            <a:r>
              <a:rPr lang="en-US" sz="3500" smtClean="0">
                <a:solidFill>
                  <a:srgbClr val="0000FF"/>
                </a:solidFill>
                <a:latin typeface="Times New Roman" pitchFamily="18" charset="0"/>
              </a:rPr>
              <a:t>. </a:t>
            </a:r>
          </a:p>
        </p:txBody>
      </p:sp>
      <p:pic>
        <p:nvPicPr>
          <p:cNvPr id="6" name="il_fi" descr="http://baoquangninh.com.vn/dataimages/201306/original/images678312_Lop_hoc_bo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132856"/>
            <a:ext cx="4300736" cy="380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6" descr="Kết quả hình ảnh cho trông trẻ khi bơ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968" y="2276872"/>
            <a:ext cx="367240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5684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p:cNvSpPr>
          <p:nvPr>
            <p:ph idx="1"/>
          </p:nvPr>
        </p:nvSpPr>
        <p:spPr>
          <a:xfrm>
            <a:off x="395536" y="620688"/>
            <a:ext cx="8424936" cy="980728"/>
          </a:xfrm>
        </p:spPr>
        <p:txBody>
          <a:bodyPr/>
          <a:lstStyle/>
          <a:p>
            <a:pPr marL="0" indent="0">
              <a:buNone/>
            </a:pPr>
            <a:r>
              <a:rPr lang="en-US" smtClean="0">
                <a:solidFill>
                  <a:srgbClr val="FF0000"/>
                </a:solidFill>
                <a:latin typeface="Times New Roman" pitchFamily="18" charset="0"/>
              </a:rPr>
              <a:t>Biện pháp 2. </a:t>
            </a:r>
            <a:r>
              <a:rPr lang="en-US" i="1" smtClean="0">
                <a:solidFill>
                  <a:srgbClr val="0000FF"/>
                </a:solidFill>
                <a:latin typeface="Times New Roman" pitchFamily="18" charset="0"/>
              </a:rPr>
              <a:t>Loại bỏ “Mặt nước hở nguy hiểm”:</a:t>
            </a:r>
            <a:r>
              <a:rPr lang="en-US" smtClean="0">
                <a:solidFill>
                  <a:schemeClr val="hlink"/>
                </a:solidFill>
                <a:latin typeface="Times New Roman" pitchFamily="18" charset="0"/>
              </a:rPr>
              <a:t> </a:t>
            </a:r>
            <a:endParaRPr lang="en-US" smtClean="0"/>
          </a:p>
        </p:txBody>
      </p:sp>
      <p:pic>
        <p:nvPicPr>
          <p:cNvPr id="63492" name="Picture 4" descr="lu nuoc day k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550" y="1772816"/>
            <a:ext cx="3667507" cy="3424652"/>
          </a:xfrm>
          <a:prstGeom prst="rect">
            <a:avLst/>
          </a:prstGeom>
          <a:noFill/>
          <a:extLst>
            <a:ext uri="{909E8E84-426E-40DD-AFC4-6F175D3DCCD1}">
              <a14:hiddenFill xmlns:a14="http://schemas.microsoft.com/office/drawing/2010/main">
                <a:solidFill>
                  <a:srgbClr val="FFFFFF"/>
                </a:solidFill>
              </a14:hiddenFill>
            </a:ext>
          </a:extLst>
        </p:spPr>
      </p:pic>
      <p:pic>
        <p:nvPicPr>
          <p:cNvPr id="63493" name="Picture 5" descr="nap day gieng nu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768557"/>
            <a:ext cx="4248472" cy="3414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9862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p:cNvSpPr>
          <p:nvPr>
            <p:ph idx="1"/>
          </p:nvPr>
        </p:nvSpPr>
        <p:spPr>
          <a:xfrm>
            <a:off x="683568" y="332656"/>
            <a:ext cx="8100392" cy="1768624"/>
          </a:xfrm>
        </p:spPr>
        <p:txBody>
          <a:bodyPr/>
          <a:lstStyle/>
          <a:p>
            <a:pPr marL="0" indent="0">
              <a:lnSpc>
                <a:spcPct val="90000"/>
              </a:lnSpc>
              <a:buNone/>
            </a:pPr>
            <a:r>
              <a:rPr lang="en-US" sz="2800" smtClean="0">
                <a:solidFill>
                  <a:srgbClr val="FF0000"/>
                </a:solidFill>
                <a:latin typeface="Times New Roman" pitchFamily="18" charset="0"/>
              </a:rPr>
              <a:t>Biện pháp 3.</a:t>
            </a:r>
            <a:r>
              <a:rPr lang="en-US" sz="2800" smtClean="0">
                <a:solidFill>
                  <a:schemeClr val="hlink"/>
                </a:solidFill>
                <a:latin typeface="Times New Roman" pitchFamily="18" charset="0"/>
              </a:rPr>
              <a:t> </a:t>
            </a:r>
            <a:r>
              <a:rPr lang="en-US" sz="3600" smtClean="0">
                <a:solidFill>
                  <a:srgbClr val="0000FF"/>
                </a:solidFill>
                <a:latin typeface="Times New Roman" pitchFamily="18" charset="0"/>
              </a:rPr>
              <a:t>C</a:t>
            </a:r>
            <a:r>
              <a:rPr lang="en-US" sz="3600" i="1" smtClean="0">
                <a:solidFill>
                  <a:srgbClr val="0000FF"/>
                </a:solidFill>
                <a:latin typeface="Times New Roman" pitchFamily="18" charset="0"/>
              </a:rPr>
              <a:t>ảnh báo về “Mặt nước hở nguy hiểm”</a:t>
            </a:r>
            <a:r>
              <a:rPr lang="en-US" sz="3600" smtClean="0">
                <a:solidFill>
                  <a:srgbClr val="0000FF"/>
                </a:solidFill>
                <a:latin typeface="Times New Roman" pitchFamily="18" charset="0"/>
              </a:rPr>
              <a:t>: Cắm biển cảnh báo nguy hiểm ở những nơi nước sâu ...);</a:t>
            </a:r>
            <a:r>
              <a:rPr lang="en-US" sz="2800" smtClean="0">
                <a:solidFill>
                  <a:srgbClr val="0000FF"/>
                </a:solidFill>
                <a:latin typeface="Times New Roman" pitchFamily="18" charset="0"/>
              </a:rPr>
              <a:t> </a:t>
            </a:r>
          </a:p>
          <a:p>
            <a:pPr>
              <a:lnSpc>
                <a:spcPct val="90000"/>
              </a:lnSpc>
            </a:pPr>
            <a:endParaRPr lang="en-US" sz="2800" smtClean="0">
              <a:solidFill>
                <a:srgbClr val="FF0000"/>
              </a:solidFill>
              <a:latin typeface="Times New Roman" pitchFamily="18" charset="0"/>
            </a:endParaRPr>
          </a:p>
        </p:txBody>
      </p:sp>
      <p:pic>
        <p:nvPicPr>
          <p:cNvPr id="36870" name="Picture 6" descr="Kết quả hình ảnh cho biển báo nguy hiểm nước sâ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179" y="2276872"/>
            <a:ext cx="350520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36876" name="Picture 12" descr="Kết quả hình ảnh cho cắm biển báo nước sâ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132856"/>
            <a:ext cx="4176464" cy="4215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6397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p:cNvSpPr>
          <p:nvPr>
            <p:ph idx="1"/>
          </p:nvPr>
        </p:nvSpPr>
        <p:spPr>
          <a:xfrm>
            <a:off x="530188" y="764704"/>
            <a:ext cx="8388424" cy="1401762"/>
          </a:xfrm>
        </p:spPr>
        <p:txBody>
          <a:bodyPr/>
          <a:lstStyle/>
          <a:p>
            <a:pPr marL="0" indent="0">
              <a:buNone/>
            </a:pPr>
            <a:r>
              <a:rPr lang="en-US" sz="4000" smtClean="0">
                <a:solidFill>
                  <a:srgbClr val="FF0000"/>
                </a:solidFill>
                <a:latin typeface="Times New Roman" pitchFamily="18" charset="0"/>
              </a:rPr>
              <a:t>Biện pháp 4. </a:t>
            </a:r>
            <a:r>
              <a:rPr lang="en-US" sz="4000" smtClean="0">
                <a:solidFill>
                  <a:srgbClr val="0000FF"/>
                </a:solidFill>
                <a:latin typeface="Times New Roman" pitchFamily="18" charset="0"/>
              </a:rPr>
              <a:t>G</a:t>
            </a:r>
            <a:r>
              <a:rPr lang="en-US" sz="4000" i="1" smtClean="0">
                <a:solidFill>
                  <a:srgbClr val="0000FF"/>
                </a:solidFill>
                <a:latin typeface="Times New Roman" pitchFamily="18" charset="0"/>
              </a:rPr>
              <a:t>iáo dục nâng cao nhận thức, kỹ năng của trẻ nhỏ và học sinh.</a:t>
            </a:r>
            <a:r>
              <a:rPr lang="en-US" sz="4000" smtClean="0">
                <a:solidFill>
                  <a:srgbClr val="0000FF"/>
                </a:solidFill>
                <a:latin typeface="Times New Roman" pitchFamily="18" charset="0"/>
              </a:rPr>
              <a:t> </a:t>
            </a:r>
            <a:endParaRPr lang="en-US" sz="4000" smtClean="0">
              <a:solidFill>
                <a:srgbClr val="0000FF"/>
              </a:solidFill>
            </a:endParaRPr>
          </a:p>
        </p:txBody>
      </p:sp>
      <p:pic>
        <p:nvPicPr>
          <p:cNvPr id="64519" name="Picture 7" descr="Kết quả hình ảnh cho tuyên truyền về phong chống đuối nướ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552" y="2564904"/>
            <a:ext cx="3952056" cy="3312368"/>
          </a:xfrm>
          <a:prstGeom prst="rect">
            <a:avLst/>
          </a:prstGeom>
          <a:noFill/>
          <a:extLst>
            <a:ext uri="{909E8E84-426E-40DD-AFC4-6F175D3DCCD1}">
              <a14:hiddenFill xmlns:a14="http://schemas.microsoft.com/office/drawing/2010/main">
                <a:solidFill>
                  <a:srgbClr val="FFFFFF"/>
                </a:solidFill>
              </a14:hiddenFill>
            </a:ext>
          </a:extLst>
        </p:spPr>
      </p:pic>
      <p:sp>
        <p:nvSpPr>
          <p:cNvPr id="64521" name="AutoShape 9" descr="Kết quả hình ảnh cho tuyên truyền về phong chống đuối nước"/>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64523" name="Picture 11" descr="Kết quả hình ảnh cho tuyên truyền về phong chống đuối nướ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564904"/>
            <a:ext cx="4096072"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8607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p:cNvSpPr>
          <p:nvPr>
            <p:ph idx="1"/>
          </p:nvPr>
        </p:nvSpPr>
        <p:spPr>
          <a:xfrm>
            <a:off x="480202" y="548680"/>
            <a:ext cx="8229600" cy="762000"/>
          </a:xfrm>
        </p:spPr>
        <p:txBody>
          <a:bodyPr/>
          <a:lstStyle/>
          <a:p>
            <a:pPr marL="0" indent="0">
              <a:buNone/>
            </a:pPr>
            <a:r>
              <a:rPr lang="en-US" sz="3600" smtClean="0">
                <a:solidFill>
                  <a:srgbClr val="FF0000"/>
                </a:solidFill>
                <a:latin typeface="Times New Roman" pitchFamily="18" charset="0"/>
              </a:rPr>
              <a:t>Biện pháp 5.</a:t>
            </a:r>
            <a:r>
              <a:rPr lang="en-US" sz="3600" smtClean="0">
                <a:latin typeface="Times New Roman" pitchFamily="18" charset="0"/>
              </a:rPr>
              <a:t> </a:t>
            </a:r>
            <a:r>
              <a:rPr lang="en-US" sz="3600" i="1" smtClean="0">
                <a:solidFill>
                  <a:srgbClr val="0000FF"/>
                </a:solidFill>
                <a:latin typeface="Times New Roman" pitchFamily="18" charset="0"/>
              </a:rPr>
              <a:t>Thực hiện tốt An toàn giao thông đường thủy</a:t>
            </a:r>
            <a:r>
              <a:rPr lang="en-US" sz="3600">
                <a:solidFill>
                  <a:srgbClr val="0000FF"/>
                </a:solidFill>
                <a:latin typeface="Times New Roman" pitchFamily="18" charset="0"/>
              </a:rPr>
              <a:t>.</a:t>
            </a:r>
            <a:endParaRPr lang="en-US" sz="3600" smtClean="0">
              <a:solidFill>
                <a:srgbClr val="0000FF"/>
              </a:solidFill>
              <a:latin typeface="Times New Roman" pitchFamily="18" charset="0"/>
            </a:endParaRPr>
          </a:p>
        </p:txBody>
      </p:sp>
      <p:pic>
        <p:nvPicPr>
          <p:cNvPr id="38917" name="Picture 5" descr="Kết quả hình ảnh cho đi đò mặc áo ph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641" y="2132856"/>
            <a:ext cx="35814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38919" name="Picture 7" descr="Kết quả hình ảnh cho đi đò mặc áo ph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056656"/>
            <a:ext cx="3581400" cy="3276600"/>
          </a:xfrm>
          <a:prstGeom prst="rect">
            <a:avLst/>
          </a:prstGeom>
          <a:noFill/>
          <a:extLst>
            <a:ext uri="{909E8E84-426E-40DD-AFC4-6F175D3DCCD1}">
              <a14:hiddenFill xmlns:a14="http://schemas.microsoft.com/office/drawing/2010/main">
                <a:solidFill>
                  <a:srgbClr val="FFFFFF"/>
                </a:solidFill>
              </a14:hiddenFill>
            </a:ext>
          </a:extLst>
        </p:spPr>
      </p:pic>
      <p:sp>
        <p:nvSpPr>
          <p:cNvPr id="38922" name="Rectangle 10"/>
          <p:cNvSpPr>
            <a:spLocks noChangeArrowheads="1"/>
          </p:cNvSpPr>
          <p:nvPr/>
        </p:nvSpPr>
        <p:spPr bwMode="auto">
          <a:xfrm>
            <a:off x="177800" y="6426200"/>
            <a:ext cx="3286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400"/>
              </a:spcBef>
              <a:buClr>
                <a:schemeClr val="accent1"/>
              </a:buClr>
              <a:buSzPct val="68000"/>
              <a:buFont typeface="Wingdings 3" pitchFamily="18" charset="2"/>
              <a:buChar char=""/>
            </a:pPr>
            <a:r>
              <a:rPr lang="en-US">
                <a:solidFill>
                  <a:schemeClr val="hlink"/>
                </a:solidFill>
              </a:rPr>
              <a:t>.</a:t>
            </a:r>
          </a:p>
        </p:txBody>
      </p:sp>
    </p:spTree>
    <p:extLst>
      <p:ext uri="{BB962C8B-B14F-4D97-AF65-F5344CB8AC3E}">
        <p14:creationId xmlns:p14="http://schemas.microsoft.com/office/powerpoint/2010/main" val="2835771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18864" y="5733256"/>
            <a:ext cx="8229600" cy="824955"/>
          </a:xfrm>
        </p:spPr>
        <p:txBody>
          <a:bodyPr/>
          <a:lstStyle/>
          <a:p>
            <a:pPr marL="0" indent="0">
              <a:buNone/>
            </a:pPr>
            <a:r>
              <a:rPr lang="en-US" sz="2800"/>
              <a:t>E</a:t>
            </a:r>
            <a:r>
              <a:rPr lang="vi-VN" sz="2800" smtClean="0"/>
              <a:t>m </a:t>
            </a:r>
            <a:r>
              <a:rPr lang="vi-VN" sz="2800"/>
              <a:t>bé bất ngờ chạy lao ra dường QL 27C- </a:t>
            </a:r>
            <a:r>
              <a:rPr lang="en-US" sz="2800" smtClean="0"/>
              <a:t>Đức Trọng, 8</a:t>
            </a:r>
            <a:r>
              <a:rPr lang="vi-VN" sz="2800" smtClean="0"/>
              <a:t>-2022</a:t>
            </a:r>
            <a:endParaRPr lang="en-US" sz="2800"/>
          </a:p>
        </p:txBody>
      </p:sp>
      <p:pic>
        <p:nvPicPr>
          <p:cNvPr id="2050" name="Picture 2" descr="D:\000A0_CAC MAT CONG TAC 22-23\A11_CHUYEN DE 22-23\NGOAI KHOA AN TOAN GIAO THONG\EM BE LAO RA DUONG 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2422" y="661233"/>
            <a:ext cx="4320480" cy="500001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000A0_CAC MAT CONG TAC 22-23\A11_CHUYEN DE 22-23\NGOAI KHOA AN TOAN GIAO THONG\em bé bất ngờ chạy lao ra dường QL 27C- DUC TRONG 8-202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513"/>
          <a:stretch/>
        </p:blipFill>
        <p:spPr bwMode="auto">
          <a:xfrm>
            <a:off x="251519" y="692696"/>
            <a:ext cx="4176465"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1441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ChangeArrowheads="1"/>
          </p:cNvSpPr>
          <p:nvPr/>
        </p:nvSpPr>
        <p:spPr bwMode="auto">
          <a:xfrm>
            <a:off x="2819400" y="1219200"/>
            <a:ext cx="3200400" cy="3581400"/>
          </a:xfrm>
          <a:prstGeom prst="irregularSeal2">
            <a:avLst/>
          </a:prstGeom>
          <a:solidFill>
            <a:schemeClr val="accent1"/>
          </a:solidFill>
          <a:ln w="9525">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400" b="1">
                <a:solidFill>
                  <a:srgbClr val="FF0000"/>
                </a:solidFill>
                <a:latin typeface="Times New Roman" pitchFamily="18" charset="0"/>
              </a:rPr>
              <a:t>          PHÒNG TRÁNH </a:t>
            </a:r>
          </a:p>
          <a:p>
            <a:pPr algn="ctr" eaLnBrk="0" hangingPunct="0"/>
            <a:r>
              <a:rPr lang="en-US" sz="2400" b="1">
                <a:solidFill>
                  <a:srgbClr val="FF0000"/>
                </a:solidFill>
                <a:latin typeface="Times New Roman" pitchFamily="18" charset="0"/>
              </a:rPr>
              <a:t>TAI  NẠN </a:t>
            </a:r>
          </a:p>
          <a:p>
            <a:pPr algn="ctr" eaLnBrk="0" hangingPunct="0"/>
            <a:r>
              <a:rPr lang="en-US" sz="2400" b="1">
                <a:solidFill>
                  <a:srgbClr val="FF0000"/>
                </a:solidFill>
                <a:latin typeface="Times New Roman" pitchFamily="18" charset="0"/>
              </a:rPr>
              <a:t>ĐUỐI NƯỚC</a:t>
            </a:r>
          </a:p>
        </p:txBody>
      </p:sp>
      <p:sp>
        <p:nvSpPr>
          <p:cNvPr id="46083" name="AutoShape 3"/>
          <p:cNvSpPr>
            <a:spLocks noChangeArrowheads="1"/>
          </p:cNvSpPr>
          <p:nvPr/>
        </p:nvSpPr>
        <p:spPr bwMode="auto">
          <a:xfrm>
            <a:off x="5508104" y="2781300"/>
            <a:ext cx="1654696" cy="990600"/>
          </a:xfrm>
          <a:prstGeom prst="rightArrow">
            <a:avLst>
              <a:gd name="adj1" fmla="val 50000"/>
              <a:gd name="adj2" fmla="val 36538"/>
            </a:avLst>
          </a:prstGeom>
          <a:solidFill>
            <a:srgbClr val="00CC00"/>
          </a:solidFill>
          <a:ln w="9525">
            <a:solidFill>
              <a:schemeClr val="tx1"/>
            </a:solidFill>
            <a:miter lim="800000"/>
            <a:headEnd/>
            <a:tailEnd/>
          </a:ln>
          <a:effectLst/>
          <a:extLst/>
        </p:spPr>
        <p:txBody>
          <a:bodyPr wrap="none" anchor="ctr"/>
          <a:lstStyle/>
          <a:p>
            <a:pPr algn="ctr" eaLnBrk="0" hangingPunct="0"/>
            <a:r>
              <a:rPr lang="en-US" b="1">
                <a:solidFill>
                  <a:schemeClr val="bg1"/>
                </a:solidFill>
                <a:latin typeface="Times New Roman" pitchFamily="18" charset="0"/>
              </a:rPr>
              <a:t>KHÔNG NÊN</a:t>
            </a:r>
          </a:p>
        </p:txBody>
      </p:sp>
      <p:sp>
        <p:nvSpPr>
          <p:cNvPr id="46084" name="AutoShape 4"/>
          <p:cNvSpPr>
            <a:spLocks noChangeArrowheads="1"/>
          </p:cNvSpPr>
          <p:nvPr/>
        </p:nvSpPr>
        <p:spPr bwMode="auto">
          <a:xfrm>
            <a:off x="1981200" y="2438400"/>
            <a:ext cx="1219200" cy="1066800"/>
          </a:xfrm>
          <a:prstGeom prst="leftArrow">
            <a:avLst>
              <a:gd name="adj1" fmla="val 50000"/>
              <a:gd name="adj2" fmla="val 28571"/>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000" b="1">
                <a:solidFill>
                  <a:srgbClr val="FF0000"/>
                </a:solidFill>
                <a:latin typeface="Times New Roman" pitchFamily="18" charset="0"/>
              </a:rPr>
              <a:t>NÊN</a:t>
            </a:r>
          </a:p>
        </p:txBody>
      </p:sp>
      <p:sp>
        <p:nvSpPr>
          <p:cNvPr id="46085" name="Oval 5"/>
          <p:cNvSpPr>
            <a:spLocks noChangeArrowheads="1"/>
          </p:cNvSpPr>
          <p:nvPr/>
        </p:nvSpPr>
        <p:spPr bwMode="auto">
          <a:xfrm>
            <a:off x="0" y="5181600"/>
            <a:ext cx="2514600" cy="16764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000" b="1">
                <a:solidFill>
                  <a:srgbClr val="6600CC"/>
                </a:solidFill>
                <a:latin typeface="Times New Roman" pitchFamily="18" charset="0"/>
              </a:rPr>
              <a:t>Chum vại, bể nước </a:t>
            </a:r>
          </a:p>
          <a:p>
            <a:pPr algn="ctr" eaLnBrk="0" hangingPunct="0"/>
            <a:r>
              <a:rPr lang="en-US" sz="2000" b="1">
                <a:solidFill>
                  <a:srgbClr val="6600CC"/>
                </a:solidFill>
                <a:latin typeface="Times New Roman" pitchFamily="18" charset="0"/>
              </a:rPr>
              <a:t>phải có nắp đậy</a:t>
            </a:r>
            <a:r>
              <a:rPr lang="en-US">
                <a:solidFill>
                  <a:srgbClr val="6600CC"/>
                </a:solidFill>
                <a:latin typeface="Times New Roman" pitchFamily="18" charset="0"/>
              </a:rPr>
              <a:t>. </a:t>
            </a:r>
          </a:p>
        </p:txBody>
      </p:sp>
      <p:sp>
        <p:nvSpPr>
          <p:cNvPr id="46086" name="AutoShape 6"/>
          <p:cNvSpPr>
            <a:spLocks noChangeArrowheads="1"/>
          </p:cNvSpPr>
          <p:nvPr/>
        </p:nvSpPr>
        <p:spPr bwMode="auto">
          <a:xfrm>
            <a:off x="6781800" y="0"/>
            <a:ext cx="2133600" cy="1828800"/>
          </a:xfrm>
          <a:prstGeom prst="wave">
            <a:avLst>
              <a:gd name="adj1" fmla="val 13005"/>
              <a:gd name="adj2" fmla="val 0"/>
            </a:avLst>
          </a:prstGeom>
          <a:solidFill>
            <a:schemeClr val="accent1"/>
          </a:solidFill>
          <a:ln w="952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000" b="1">
                <a:solidFill>
                  <a:srgbClr val="FF0000"/>
                </a:solidFill>
                <a:latin typeface="Times New Roman" pitchFamily="18" charset="0"/>
              </a:rPr>
              <a:t>Lội qua sông suối </a:t>
            </a:r>
          </a:p>
          <a:p>
            <a:pPr algn="ctr" eaLnBrk="0" hangingPunct="0"/>
            <a:r>
              <a:rPr lang="en-US" sz="2000" b="1">
                <a:solidFill>
                  <a:srgbClr val="FF0000"/>
                </a:solidFill>
                <a:latin typeface="Times New Roman" pitchFamily="18" charset="0"/>
              </a:rPr>
              <a:t>khi trời mưa </a:t>
            </a:r>
          </a:p>
          <a:p>
            <a:pPr algn="ctr" eaLnBrk="0" hangingPunct="0"/>
            <a:r>
              <a:rPr lang="en-US" sz="2000" b="1">
                <a:solidFill>
                  <a:srgbClr val="FF0000"/>
                </a:solidFill>
                <a:latin typeface="Times New Roman" pitchFamily="18" charset="0"/>
              </a:rPr>
              <a:t>giông bão</a:t>
            </a:r>
          </a:p>
        </p:txBody>
      </p:sp>
      <p:sp>
        <p:nvSpPr>
          <p:cNvPr id="46087" name="AutoShape 7"/>
          <p:cNvSpPr>
            <a:spLocks noChangeArrowheads="1"/>
          </p:cNvSpPr>
          <p:nvPr/>
        </p:nvSpPr>
        <p:spPr bwMode="auto">
          <a:xfrm>
            <a:off x="6781800" y="1524000"/>
            <a:ext cx="2057400" cy="1524000"/>
          </a:xfrm>
          <a:prstGeom prst="wave">
            <a:avLst>
              <a:gd name="adj1" fmla="val 13005"/>
              <a:gd name="adj2" fmla="val 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000" b="1">
                <a:solidFill>
                  <a:srgbClr val="0000FF"/>
                </a:solidFill>
                <a:latin typeface="Times New Roman" pitchFamily="18" charset="0"/>
              </a:rPr>
              <a:t>Chơi đùa gần </a:t>
            </a:r>
          </a:p>
          <a:p>
            <a:pPr algn="ctr" eaLnBrk="0" hangingPunct="0"/>
            <a:r>
              <a:rPr lang="en-US" sz="2000" b="1">
                <a:solidFill>
                  <a:srgbClr val="0000FF"/>
                </a:solidFill>
                <a:latin typeface="Times New Roman" pitchFamily="18" charset="0"/>
              </a:rPr>
              <a:t>ao hồ sông suối</a:t>
            </a:r>
          </a:p>
        </p:txBody>
      </p:sp>
      <p:sp>
        <p:nvSpPr>
          <p:cNvPr id="46088" name="AutoShape 8"/>
          <p:cNvSpPr>
            <a:spLocks noChangeArrowheads="1"/>
          </p:cNvSpPr>
          <p:nvPr/>
        </p:nvSpPr>
        <p:spPr bwMode="auto">
          <a:xfrm>
            <a:off x="6667500" y="3775529"/>
            <a:ext cx="2057400" cy="1295400"/>
          </a:xfrm>
          <a:prstGeom prst="wave">
            <a:avLst>
              <a:gd name="adj1" fmla="val 13005"/>
              <a:gd name="adj2" fmla="val 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000" b="1">
                <a:solidFill>
                  <a:srgbClr val="FF0000"/>
                </a:solidFill>
                <a:latin typeface="Times New Roman" pitchFamily="18" charset="0"/>
              </a:rPr>
              <a:t>Đùa nghịch</a:t>
            </a:r>
          </a:p>
          <a:p>
            <a:pPr algn="ctr" eaLnBrk="0" hangingPunct="0"/>
            <a:r>
              <a:rPr lang="en-US" sz="2000" b="1">
                <a:solidFill>
                  <a:srgbClr val="FF0000"/>
                </a:solidFill>
                <a:latin typeface="Times New Roman" pitchFamily="18" charset="0"/>
              </a:rPr>
              <a:t> khi đi thuyền</a:t>
            </a:r>
          </a:p>
        </p:txBody>
      </p:sp>
      <p:sp>
        <p:nvSpPr>
          <p:cNvPr id="46089" name="AutoShape 9"/>
          <p:cNvSpPr>
            <a:spLocks noChangeArrowheads="1"/>
          </p:cNvSpPr>
          <p:nvPr/>
        </p:nvSpPr>
        <p:spPr bwMode="auto">
          <a:xfrm>
            <a:off x="4480345" y="5060685"/>
            <a:ext cx="3710214" cy="1797315"/>
          </a:xfrm>
          <a:prstGeom prst="wave">
            <a:avLst>
              <a:gd name="adj1" fmla="val 13005"/>
              <a:gd name="adj2" fmla="val 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2000" b="1">
                <a:solidFill>
                  <a:srgbClr val="0000FF"/>
                </a:solidFill>
                <a:latin typeface="Times New Roman" pitchFamily="18" charset="0"/>
              </a:rPr>
              <a:t>Tắm sông, </a:t>
            </a:r>
            <a:r>
              <a:rPr lang="en-US" sz="2000" b="1" smtClean="0">
                <a:solidFill>
                  <a:srgbClr val="0000FF"/>
                </a:solidFill>
                <a:latin typeface="Times New Roman" pitchFamily="18" charset="0"/>
              </a:rPr>
              <a:t>tắm </a:t>
            </a:r>
            <a:r>
              <a:rPr lang="en-US" sz="2000" b="1">
                <a:solidFill>
                  <a:srgbClr val="0000FF"/>
                </a:solidFill>
                <a:latin typeface="Times New Roman" pitchFamily="18" charset="0"/>
              </a:rPr>
              <a:t>biển khi</a:t>
            </a:r>
          </a:p>
          <a:p>
            <a:pPr eaLnBrk="0" hangingPunct="0"/>
            <a:r>
              <a:rPr lang="en-US" sz="2000" b="1">
                <a:solidFill>
                  <a:srgbClr val="0000FF"/>
                </a:solidFill>
                <a:latin typeface="Times New Roman" pitchFamily="18" charset="0"/>
              </a:rPr>
              <a:t>không có người </a:t>
            </a:r>
            <a:r>
              <a:rPr lang="en-US" sz="2000" b="1" smtClean="0">
                <a:solidFill>
                  <a:srgbClr val="0000FF"/>
                </a:solidFill>
                <a:latin typeface="Times New Roman" pitchFamily="18" charset="0"/>
              </a:rPr>
              <a:t>lớn đi </a:t>
            </a:r>
            <a:r>
              <a:rPr lang="en-US" sz="2000" b="1">
                <a:solidFill>
                  <a:srgbClr val="0000FF"/>
                </a:solidFill>
                <a:latin typeface="Times New Roman" pitchFamily="18" charset="0"/>
              </a:rPr>
              <a:t>cùng</a:t>
            </a:r>
          </a:p>
        </p:txBody>
      </p:sp>
      <p:sp>
        <p:nvSpPr>
          <p:cNvPr id="46090" name="Line 10"/>
          <p:cNvSpPr>
            <a:spLocks noChangeShapeType="1"/>
          </p:cNvSpPr>
          <p:nvPr/>
        </p:nvSpPr>
        <p:spPr bwMode="auto">
          <a:xfrm>
            <a:off x="6248400" y="3733799"/>
            <a:ext cx="87052" cy="132688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1" name="Line 11"/>
          <p:cNvSpPr>
            <a:spLocks noChangeShapeType="1"/>
          </p:cNvSpPr>
          <p:nvPr/>
        </p:nvSpPr>
        <p:spPr bwMode="auto">
          <a:xfrm flipV="1">
            <a:off x="7239000" y="2819400"/>
            <a:ext cx="457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2" name="Line 12"/>
          <p:cNvSpPr>
            <a:spLocks noChangeShapeType="1"/>
          </p:cNvSpPr>
          <p:nvPr/>
        </p:nvSpPr>
        <p:spPr bwMode="auto">
          <a:xfrm>
            <a:off x="7315200" y="3124199"/>
            <a:ext cx="381000" cy="60959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3" name="Freeform 13"/>
          <p:cNvSpPr>
            <a:spLocks/>
          </p:cNvSpPr>
          <p:nvPr/>
        </p:nvSpPr>
        <p:spPr bwMode="auto">
          <a:xfrm>
            <a:off x="6172200" y="1219200"/>
            <a:ext cx="573088" cy="1712913"/>
          </a:xfrm>
          <a:custGeom>
            <a:avLst/>
            <a:gdLst>
              <a:gd name="T0" fmla="*/ 0 w 361"/>
              <a:gd name="T1" fmla="*/ 1079 h 1079"/>
              <a:gd name="T2" fmla="*/ 352 w 361"/>
              <a:gd name="T3" fmla="*/ 37 h 1079"/>
              <a:gd name="T4" fmla="*/ 361 w 361"/>
              <a:gd name="T5" fmla="*/ 0 h 1079"/>
            </a:gdLst>
            <a:ahLst/>
            <a:cxnLst>
              <a:cxn ang="0">
                <a:pos x="T0" y="T1"/>
              </a:cxn>
              <a:cxn ang="0">
                <a:pos x="T2" y="T3"/>
              </a:cxn>
              <a:cxn ang="0">
                <a:pos x="T4" y="T5"/>
              </a:cxn>
            </a:cxnLst>
            <a:rect l="0" t="0" r="r" b="b"/>
            <a:pathLst>
              <a:path w="361" h="1079">
                <a:moveTo>
                  <a:pt x="0" y="1079"/>
                </a:moveTo>
                <a:lnTo>
                  <a:pt x="352" y="37"/>
                </a:lnTo>
                <a:lnTo>
                  <a:pt x="361" y="0"/>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4" name="Oval 14"/>
          <p:cNvSpPr>
            <a:spLocks noChangeArrowheads="1"/>
          </p:cNvSpPr>
          <p:nvPr/>
        </p:nvSpPr>
        <p:spPr bwMode="auto">
          <a:xfrm>
            <a:off x="152400" y="0"/>
            <a:ext cx="2286000" cy="1828800"/>
          </a:xfrm>
          <a:prstGeom prst="ellipse">
            <a:avLst/>
          </a:prstGeom>
          <a:solidFill>
            <a:srgbClr val="00FF00"/>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000" b="1">
                <a:solidFill>
                  <a:srgbClr val="6600CC"/>
                </a:solidFill>
                <a:latin typeface="Times New Roman" pitchFamily="18" charset="0"/>
              </a:rPr>
              <a:t>Giếng nước </a:t>
            </a:r>
          </a:p>
          <a:p>
            <a:pPr algn="ctr" eaLnBrk="0" hangingPunct="0"/>
            <a:r>
              <a:rPr lang="en-US" sz="2000" b="1">
                <a:solidFill>
                  <a:srgbClr val="6600CC"/>
                </a:solidFill>
                <a:latin typeface="Times New Roman" pitchFamily="18" charset="0"/>
              </a:rPr>
              <a:t>xây thành cao </a:t>
            </a:r>
          </a:p>
          <a:p>
            <a:pPr algn="ctr" eaLnBrk="0" hangingPunct="0"/>
            <a:r>
              <a:rPr lang="en-US" sz="2000" b="1">
                <a:solidFill>
                  <a:srgbClr val="6600CC"/>
                </a:solidFill>
                <a:latin typeface="Times New Roman" pitchFamily="18" charset="0"/>
              </a:rPr>
              <a:t>có nắp đậy</a:t>
            </a:r>
          </a:p>
        </p:txBody>
      </p:sp>
      <p:sp>
        <p:nvSpPr>
          <p:cNvPr id="46095" name="Oval 15"/>
          <p:cNvSpPr>
            <a:spLocks noChangeArrowheads="1"/>
          </p:cNvSpPr>
          <p:nvPr/>
        </p:nvSpPr>
        <p:spPr bwMode="auto">
          <a:xfrm>
            <a:off x="251520" y="3505200"/>
            <a:ext cx="2186880" cy="16764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000" b="1">
                <a:solidFill>
                  <a:srgbClr val="6600CC"/>
                </a:solidFill>
                <a:latin typeface="Times New Roman" pitchFamily="18" charset="0"/>
              </a:rPr>
              <a:t>Tập bơi khi</a:t>
            </a:r>
          </a:p>
          <a:p>
            <a:pPr algn="ctr" eaLnBrk="0" hangingPunct="0"/>
            <a:r>
              <a:rPr lang="en-US" sz="2000" b="1">
                <a:solidFill>
                  <a:srgbClr val="6600CC"/>
                </a:solidFill>
                <a:latin typeface="Times New Roman" pitchFamily="18" charset="0"/>
              </a:rPr>
              <a:t> có người lớn và có đủ </a:t>
            </a:r>
          </a:p>
          <a:p>
            <a:pPr algn="ctr" eaLnBrk="0" hangingPunct="0"/>
            <a:r>
              <a:rPr lang="en-US" sz="2000" b="1">
                <a:solidFill>
                  <a:srgbClr val="6600CC"/>
                </a:solidFill>
                <a:latin typeface="Times New Roman" pitchFamily="18" charset="0"/>
              </a:rPr>
              <a:t>phương tiện</a:t>
            </a:r>
          </a:p>
          <a:p>
            <a:pPr algn="ctr" eaLnBrk="0" hangingPunct="0"/>
            <a:r>
              <a:rPr lang="en-US" sz="2000" b="1">
                <a:solidFill>
                  <a:srgbClr val="6600CC"/>
                </a:solidFill>
                <a:latin typeface="Times New Roman" pitchFamily="18" charset="0"/>
              </a:rPr>
              <a:t>cứu hộ</a:t>
            </a:r>
          </a:p>
        </p:txBody>
      </p:sp>
      <p:sp>
        <p:nvSpPr>
          <p:cNvPr id="46096" name="Oval 16"/>
          <p:cNvSpPr>
            <a:spLocks noChangeArrowheads="1"/>
          </p:cNvSpPr>
          <p:nvPr/>
        </p:nvSpPr>
        <p:spPr bwMode="auto">
          <a:xfrm>
            <a:off x="251520" y="1600200"/>
            <a:ext cx="1729680" cy="190500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000" b="1">
                <a:solidFill>
                  <a:srgbClr val="6600CC"/>
                </a:solidFill>
                <a:latin typeface="Times New Roman" pitchFamily="18" charset="0"/>
              </a:rPr>
              <a:t>Chấp hành tốt </a:t>
            </a:r>
          </a:p>
          <a:p>
            <a:pPr algn="ctr" eaLnBrk="0" hangingPunct="0"/>
            <a:r>
              <a:rPr lang="en-US" sz="2000" b="1">
                <a:solidFill>
                  <a:srgbClr val="6600CC"/>
                </a:solidFill>
                <a:latin typeface="Times New Roman" pitchFamily="18" charset="0"/>
              </a:rPr>
              <a:t>các quy định </a:t>
            </a:r>
          </a:p>
          <a:p>
            <a:pPr algn="ctr" eaLnBrk="0" hangingPunct="0"/>
            <a:r>
              <a:rPr lang="en-US" sz="2000" b="1">
                <a:solidFill>
                  <a:srgbClr val="6600CC"/>
                </a:solidFill>
                <a:latin typeface="Times New Roman" pitchFamily="18" charset="0"/>
              </a:rPr>
              <a:t>về giao thông </a:t>
            </a:r>
          </a:p>
          <a:p>
            <a:pPr algn="ctr" eaLnBrk="0" hangingPunct="0"/>
            <a:r>
              <a:rPr lang="en-US" sz="2000" b="1">
                <a:solidFill>
                  <a:srgbClr val="6600CC"/>
                </a:solidFill>
                <a:latin typeface="Times New Roman" pitchFamily="18" charset="0"/>
              </a:rPr>
              <a:t>đường thủy</a:t>
            </a:r>
          </a:p>
        </p:txBody>
      </p:sp>
      <p:sp>
        <p:nvSpPr>
          <p:cNvPr id="46097" name="Line 17"/>
          <p:cNvSpPr>
            <a:spLocks noChangeShapeType="1"/>
          </p:cNvSpPr>
          <p:nvPr/>
        </p:nvSpPr>
        <p:spPr bwMode="auto">
          <a:xfrm flipH="1">
            <a:off x="2133600" y="3352800"/>
            <a:ext cx="1143000" cy="2362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8" name="Line 18"/>
          <p:cNvSpPr>
            <a:spLocks noChangeShapeType="1"/>
          </p:cNvSpPr>
          <p:nvPr/>
        </p:nvSpPr>
        <p:spPr bwMode="auto">
          <a:xfrm flipH="1">
            <a:off x="1905000" y="3352800"/>
            <a:ext cx="228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9" name="Line 19"/>
          <p:cNvSpPr>
            <a:spLocks noChangeShapeType="1"/>
          </p:cNvSpPr>
          <p:nvPr/>
        </p:nvSpPr>
        <p:spPr bwMode="auto">
          <a:xfrm flipH="1" flipV="1">
            <a:off x="1981200" y="2286000"/>
            <a:ext cx="304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0" name="Line 20"/>
          <p:cNvSpPr>
            <a:spLocks noChangeShapeType="1"/>
          </p:cNvSpPr>
          <p:nvPr/>
        </p:nvSpPr>
        <p:spPr bwMode="auto">
          <a:xfrm flipH="1" flipV="1">
            <a:off x="2133600" y="1295400"/>
            <a:ext cx="10668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0097601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92696"/>
            <a:ext cx="8229600" cy="1143000"/>
          </a:xfrm>
        </p:spPr>
        <p:txBody>
          <a:bodyPr/>
          <a:lstStyle/>
          <a:p>
            <a:r>
              <a:rPr lang="en-US" smtClean="0">
                <a:solidFill>
                  <a:srgbClr val="0000FF"/>
                </a:solidFill>
              </a:rPr>
              <a:t>I. PHẦN THỨ BA</a:t>
            </a:r>
            <a:endParaRPr lang="en-US">
              <a:solidFill>
                <a:srgbClr val="0000FF"/>
              </a:solidFill>
            </a:endParaRPr>
          </a:p>
        </p:txBody>
      </p:sp>
      <p:sp>
        <p:nvSpPr>
          <p:cNvPr id="3" name="Content Placeholder 2"/>
          <p:cNvSpPr>
            <a:spLocks noGrp="1"/>
          </p:cNvSpPr>
          <p:nvPr>
            <p:ph idx="1"/>
          </p:nvPr>
        </p:nvSpPr>
        <p:spPr>
          <a:xfrm>
            <a:off x="467544" y="2132856"/>
            <a:ext cx="8229600" cy="3168352"/>
          </a:xfrm>
        </p:spPr>
        <p:txBody>
          <a:bodyPr/>
          <a:lstStyle/>
          <a:p>
            <a:pPr marL="0" indent="0" algn="ctr">
              <a:buNone/>
            </a:pPr>
            <a:r>
              <a:rPr lang="en-US" smtClean="0">
                <a:solidFill>
                  <a:srgbClr val="FF0000"/>
                </a:solidFill>
              </a:rPr>
              <a:t>PHẦN THI</a:t>
            </a:r>
          </a:p>
          <a:p>
            <a:pPr marL="0" indent="0" algn="ctr">
              <a:buNone/>
            </a:pPr>
            <a:r>
              <a:rPr lang="en-US"/>
              <a:t>Mỗi câu 10 điểm, tổng số 100 điểm. Mỗi HS vắng không phép trừ 5 điểm, HS vắng có phép (có đơn xin phép </a:t>
            </a:r>
            <a:r>
              <a:rPr lang="en-US" smtClean="0"/>
              <a:t>hoặc tham gia hoạt động khác) </a:t>
            </a:r>
            <a:r>
              <a:rPr lang="en-US"/>
              <a:t>thì không trừ điểm.</a:t>
            </a:r>
          </a:p>
          <a:p>
            <a:pPr marL="0" indent="0" algn="ctr">
              <a:buNone/>
            </a:pPr>
            <a:endParaRPr lang="en-US">
              <a:solidFill>
                <a:srgbClr val="FF0000"/>
              </a:solidFill>
            </a:endParaRPr>
          </a:p>
        </p:txBody>
      </p:sp>
    </p:spTree>
    <p:extLst>
      <p:ext uri="{BB962C8B-B14F-4D97-AF65-F5344CB8AC3E}">
        <p14:creationId xmlns:p14="http://schemas.microsoft.com/office/powerpoint/2010/main" val="26535679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smtClean="0">
                <a:solidFill>
                  <a:srgbClr val="FF0000"/>
                </a:solidFill>
                <a:latin typeface="Times New Roman" pitchFamily="18" charset="0"/>
                <a:cs typeface="Times New Roman" pitchFamily="18" charset="0"/>
              </a:rPr>
              <a:t>Nhắc HS THCS N’Thol Hạ</a:t>
            </a:r>
            <a:endParaRPr lang="en-US">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95536" y="1196752"/>
            <a:ext cx="8229600" cy="5040560"/>
          </a:xfrm>
        </p:spPr>
        <p:txBody>
          <a:bodyPr/>
          <a:lstStyle/>
          <a:p>
            <a:pPr marL="0" indent="0">
              <a:buNone/>
            </a:pPr>
            <a:r>
              <a:rPr lang="en-US" sz="2800" smtClean="0">
                <a:latin typeface="Times New Roman" pitchFamily="18" charset="0"/>
                <a:cs typeface="Times New Roman" pitchFamily="18" charset="0"/>
              </a:rPr>
              <a:t>- Tránh xa nguồn nước nguy hiểm: sông suối, ao hồ, đập… khi đi học, đi chơi, đi chăn thả gia súc, đi làm đồng, không đi tắm sông suối… khi không có người lớn đi theo. Khi phát hiện các bạn rủ nhau đi tắm sông… phải báo ngay cho người lớn, giáo viên chủ nhiệm…</a:t>
            </a:r>
          </a:p>
          <a:p>
            <a:pPr marL="0" indent="0">
              <a:buNone/>
            </a:pPr>
            <a:r>
              <a:rPr lang="en-US" sz="2800" smtClean="0">
                <a:latin typeface="Times New Roman" pitchFamily="18" charset="0"/>
                <a:cs typeface="Times New Roman" pitchFamily="18" charset="0"/>
              </a:rPr>
              <a:t>- Không ẵm em, dẫn em, cháu ra nơi có nguồn nước nguy hiểm… </a:t>
            </a:r>
          </a:p>
          <a:p>
            <a:pPr marL="0" indent="0">
              <a:buNone/>
            </a:pPr>
            <a:r>
              <a:rPr lang="en-US" sz="2800" smtClean="0">
                <a:latin typeface="Times New Roman" pitchFamily="18" charset="0"/>
                <a:cs typeface="Times New Roman" pitchFamily="18" charset="0"/>
              </a:rPr>
              <a:t>- Đảm bảo an toàn giao thông.</a:t>
            </a:r>
          </a:p>
          <a:p>
            <a:pPr marL="0" indent="0">
              <a:buNone/>
            </a:pPr>
            <a:r>
              <a:rPr lang="en-US" sz="2800" smtClean="0">
                <a:latin typeface="Times New Roman" pitchFamily="18" charset="0"/>
                <a:cs typeface="Times New Roman" pitchFamily="18" charset="0"/>
              </a:rPr>
              <a:t>- Học bơi khi có đủ điều kiện….</a:t>
            </a:r>
          </a:p>
          <a:p>
            <a:pPr>
              <a:buFontTx/>
              <a:buChar char="-"/>
            </a:pP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9269988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95536" y="1556792"/>
            <a:ext cx="8229600" cy="4525963"/>
          </a:xfrm>
        </p:spPr>
        <p:txBody>
          <a:bodyPr/>
          <a:lstStyle/>
          <a:p>
            <a:pPr marL="0" indent="0">
              <a:buNone/>
            </a:pPr>
            <a:r>
              <a:rPr lang="en-US"/>
              <a:t>Câu 1. Theo Ban an toàn giao thông, năm </a:t>
            </a:r>
            <a:r>
              <a:rPr lang="en-US" smtClean="0"/>
              <a:t>2024 </a:t>
            </a:r>
            <a:r>
              <a:rPr lang="en-US"/>
              <a:t>ở Việt Nam có khoảng bao nhiêu vụ tai nạn giao thông ?</a:t>
            </a:r>
          </a:p>
          <a:p>
            <a:pPr marL="514350" indent="-514350">
              <a:buAutoNum type="alphaUcPeriod"/>
            </a:pPr>
            <a:r>
              <a:rPr lang="en-US" smtClean="0"/>
              <a:t>Dưới 22.000 </a:t>
            </a:r>
            <a:r>
              <a:rPr lang="en-US"/>
              <a:t>vụ.		</a:t>
            </a:r>
            <a:endParaRPr lang="en-US" smtClean="0"/>
          </a:p>
          <a:p>
            <a:pPr marL="0" indent="0">
              <a:buNone/>
            </a:pPr>
            <a:r>
              <a:rPr lang="en-US" smtClean="0"/>
              <a:t>B</a:t>
            </a:r>
            <a:r>
              <a:rPr lang="en-US"/>
              <a:t>. </a:t>
            </a:r>
            <a:r>
              <a:rPr lang="en-US" smtClean="0"/>
              <a:t>Dưới 23.000 </a:t>
            </a:r>
            <a:r>
              <a:rPr lang="en-US"/>
              <a:t>vụ.	</a:t>
            </a:r>
            <a:endParaRPr lang="en-US" smtClean="0"/>
          </a:p>
          <a:p>
            <a:pPr marL="0" indent="0">
              <a:buNone/>
            </a:pPr>
            <a:r>
              <a:rPr lang="en-US" smtClean="0"/>
              <a:t>C</a:t>
            </a:r>
            <a:r>
              <a:rPr lang="en-US"/>
              <a:t>. </a:t>
            </a:r>
            <a:r>
              <a:rPr lang="en-US" smtClean="0"/>
              <a:t>Trên 24.000 </a:t>
            </a:r>
            <a:r>
              <a:rPr lang="en-US"/>
              <a:t>vụ.	</a:t>
            </a:r>
            <a:endParaRPr lang="en-US" smtClean="0"/>
          </a:p>
          <a:p>
            <a:pPr marL="0" indent="0">
              <a:buNone/>
            </a:pPr>
            <a:r>
              <a:rPr lang="en-US" smtClean="0"/>
              <a:t>D</a:t>
            </a:r>
            <a:r>
              <a:rPr lang="en-US"/>
              <a:t>. </a:t>
            </a:r>
            <a:r>
              <a:rPr lang="en-US" smtClean="0"/>
              <a:t>Trên 23.000 </a:t>
            </a:r>
            <a:r>
              <a:rPr lang="en-US"/>
              <a:t>vụ.</a:t>
            </a:r>
          </a:p>
          <a:p>
            <a:pPr marL="0" indent="0">
              <a:buNone/>
            </a:pPr>
            <a:endParaRPr lang="en-US"/>
          </a:p>
        </p:txBody>
      </p:sp>
      <p:sp>
        <p:nvSpPr>
          <p:cNvPr id="4" name="Oval 3"/>
          <p:cNvSpPr/>
          <p:nvPr/>
        </p:nvSpPr>
        <p:spPr>
          <a:xfrm>
            <a:off x="323528" y="4916062"/>
            <a:ext cx="609699" cy="53653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0000"/>
                </a:solidFill>
              </a:rPr>
              <a:t>D</a:t>
            </a:r>
            <a:endParaRPr lang="en-US" sz="2400" b="1">
              <a:solidFill>
                <a:srgbClr val="FF0000"/>
              </a:solidFill>
            </a:endParaRPr>
          </a:p>
        </p:txBody>
      </p:sp>
    </p:spTree>
    <p:extLst>
      <p:ext uri="{BB962C8B-B14F-4D97-AF65-F5344CB8AC3E}">
        <p14:creationId xmlns:p14="http://schemas.microsoft.com/office/powerpoint/2010/main" val="349270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29600" cy="5040560"/>
          </a:xfrm>
        </p:spPr>
        <p:txBody>
          <a:bodyPr/>
          <a:lstStyle/>
          <a:p>
            <a:pPr marL="0" indent="0">
              <a:buNone/>
            </a:pPr>
            <a:r>
              <a:rPr lang="en-US" smtClean="0"/>
              <a:t>Câu </a:t>
            </a:r>
            <a:r>
              <a:rPr lang="en-US"/>
              <a:t>2. Cho các điều kiện sau: 1. Đủ 16 tuổi. 2. Có giấy phép lái xe. 3. Đủ 18 tuổi; 4. Sức khoẻ bình thường; 5. Khuyết tật mắt và chân. Một người được chạy xe trên 50cm</a:t>
            </a:r>
            <a:r>
              <a:rPr lang="en-US" baseline="30000"/>
              <a:t>3</a:t>
            </a:r>
            <a:r>
              <a:rPr lang="en-US"/>
              <a:t> phải đủ những điều kiện nào ?</a:t>
            </a:r>
          </a:p>
          <a:p>
            <a:pPr marL="514350" indent="-514350">
              <a:buAutoNum type="alphaUcPeriod"/>
            </a:pPr>
            <a:r>
              <a:rPr lang="en-US" smtClean="0"/>
              <a:t>1</a:t>
            </a:r>
            <a:r>
              <a:rPr lang="en-US"/>
              <a:t>, 2 và 4.	</a:t>
            </a:r>
            <a:r>
              <a:rPr lang="en-US" smtClean="0"/>
              <a:t>		</a:t>
            </a:r>
          </a:p>
          <a:p>
            <a:pPr marL="0" indent="0">
              <a:buNone/>
            </a:pPr>
            <a:r>
              <a:rPr lang="en-US" smtClean="0"/>
              <a:t>B</a:t>
            </a:r>
            <a:r>
              <a:rPr lang="en-US"/>
              <a:t>. 2, 3 và 4.	</a:t>
            </a:r>
            <a:endParaRPr lang="en-US" smtClean="0"/>
          </a:p>
          <a:p>
            <a:pPr marL="0" indent="0">
              <a:buNone/>
            </a:pPr>
            <a:r>
              <a:rPr lang="en-US" smtClean="0"/>
              <a:t>C</a:t>
            </a:r>
            <a:r>
              <a:rPr lang="en-US"/>
              <a:t>. 2, 3 và 5.			</a:t>
            </a:r>
            <a:endParaRPr lang="en-US" smtClean="0"/>
          </a:p>
          <a:p>
            <a:pPr marL="0" indent="0">
              <a:buNone/>
            </a:pPr>
            <a:r>
              <a:rPr lang="en-US" smtClean="0"/>
              <a:t>D</a:t>
            </a:r>
            <a:r>
              <a:rPr lang="en-US"/>
              <a:t>. 1, 2 và 4.</a:t>
            </a:r>
          </a:p>
          <a:p>
            <a:pPr marL="0" indent="0">
              <a:buNone/>
            </a:pPr>
            <a:endParaRPr lang="en-US"/>
          </a:p>
        </p:txBody>
      </p:sp>
      <p:sp>
        <p:nvSpPr>
          <p:cNvPr id="5" name="Oval 4"/>
          <p:cNvSpPr/>
          <p:nvPr/>
        </p:nvSpPr>
        <p:spPr>
          <a:xfrm>
            <a:off x="395536" y="3861048"/>
            <a:ext cx="609699" cy="53653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0000"/>
                </a:solidFill>
              </a:rPr>
              <a:t>B</a:t>
            </a:r>
            <a:endParaRPr lang="en-US" sz="2400" b="1">
              <a:solidFill>
                <a:srgbClr val="FF0000"/>
              </a:solidFill>
            </a:endParaRPr>
          </a:p>
        </p:txBody>
      </p:sp>
    </p:spTree>
    <p:extLst>
      <p:ext uri="{BB962C8B-B14F-4D97-AF65-F5344CB8AC3E}">
        <p14:creationId xmlns:p14="http://schemas.microsoft.com/office/powerpoint/2010/main" val="1889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a:t>Câu 3. Ở Việt Nam trung bình mỗi năm có khoảng bao nhiêu trẻ em bị đuối nước ?</a:t>
            </a:r>
          </a:p>
          <a:p>
            <a:pPr marL="514350" indent="-514350">
              <a:buAutoNum type="alphaUcPeriod"/>
            </a:pPr>
            <a:r>
              <a:rPr lang="en-US" smtClean="0"/>
              <a:t>Khoảng </a:t>
            </a:r>
            <a:r>
              <a:rPr lang="en-US"/>
              <a:t>2000.	</a:t>
            </a:r>
            <a:endParaRPr lang="en-US" smtClean="0"/>
          </a:p>
          <a:p>
            <a:pPr marL="0" indent="0">
              <a:buNone/>
            </a:pPr>
            <a:r>
              <a:rPr lang="en-US" smtClean="0"/>
              <a:t>B</a:t>
            </a:r>
            <a:r>
              <a:rPr lang="en-US"/>
              <a:t>. Khoảng 3000.	</a:t>
            </a:r>
            <a:endParaRPr lang="en-US" smtClean="0"/>
          </a:p>
          <a:p>
            <a:pPr marL="0" indent="0">
              <a:buNone/>
            </a:pPr>
            <a:r>
              <a:rPr lang="en-US" smtClean="0"/>
              <a:t>C</a:t>
            </a:r>
            <a:r>
              <a:rPr lang="en-US"/>
              <a:t>. Khoảng 4000.		</a:t>
            </a:r>
            <a:endParaRPr lang="en-US" smtClean="0"/>
          </a:p>
          <a:p>
            <a:pPr marL="0" indent="0">
              <a:buNone/>
            </a:pPr>
            <a:r>
              <a:rPr lang="en-US" smtClean="0"/>
              <a:t>D</a:t>
            </a:r>
            <a:r>
              <a:rPr lang="en-US"/>
              <a:t>. Khoảng 5000.</a:t>
            </a:r>
          </a:p>
          <a:p>
            <a:pPr marL="0" indent="0">
              <a:buNone/>
            </a:pPr>
            <a:endParaRPr lang="en-US"/>
          </a:p>
        </p:txBody>
      </p:sp>
      <p:sp>
        <p:nvSpPr>
          <p:cNvPr id="5" name="Oval 4"/>
          <p:cNvSpPr/>
          <p:nvPr/>
        </p:nvSpPr>
        <p:spPr>
          <a:xfrm>
            <a:off x="395536" y="2708920"/>
            <a:ext cx="609699" cy="53653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0000"/>
                </a:solidFill>
              </a:rPr>
              <a:t>A</a:t>
            </a:r>
            <a:endParaRPr lang="en-US" sz="2400" b="1">
              <a:solidFill>
                <a:srgbClr val="FF0000"/>
              </a:solidFill>
            </a:endParaRPr>
          </a:p>
        </p:txBody>
      </p:sp>
    </p:spTree>
    <p:extLst>
      <p:ext uri="{BB962C8B-B14F-4D97-AF65-F5344CB8AC3E}">
        <p14:creationId xmlns:p14="http://schemas.microsoft.com/office/powerpoint/2010/main" val="380652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a:t>Câu 4. </a:t>
            </a:r>
            <a:r>
              <a:rPr lang="en-US" smtClean="0"/>
              <a:t>Tỉnh </a:t>
            </a:r>
            <a:r>
              <a:rPr lang="en-US" smtClean="0"/>
              <a:t>Lâm </a:t>
            </a:r>
            <a:r>
              <a:rPr lang="en-US" smtClean="0"/>
              <a:t>Đồng (cũ) </a:t>
            </a:r>
            <a:r>
              <a:rPr lang="en-US" smtClean="0"/>
              <a:t>năm </a:t>
            </a:r>
            <a:r>
              <a:rPr lang="en-US" smtClean="0"/>
              <a:t>2024 xảy </a:t>
            </a:r>
            <a:r>
              <a:rPr lang="en-US"/>
              <a:t>ra bao nhiêu vụ tai nạn giao thông ?</a:t>
            </a:r>
          </a:p>
          <a:p>
            <a:pPr marL="514350" indent="-514350">
              <a:buAutoNum type="alphaUcPeriod"/>
            </a:pPr>
            <a:r>
              <a:rPr lang="en-US" smtClean="0"/>
              <a:t>477 </a:t>
            </a:r>
            <a:r>
              <a:rPr lang="en-US"/>
              <a:t>vụ.		</a:t>
            </a:r>
            <a:endParaRPr lang="en-US" smtClean="0"/>
          </a:p>
          <a:p>
            <a:pPr marL="0" indent="0">
              <a:buNone/>
            </a:pPr>
            <a:r>
              <a:rPr lang="en-US" smtClean="0"/>
              <a:t>B</a:t>
            </a:r>
            <a:r>
              <a:rPr lang="en-US"/>
              <a:t>. </a:t>
            </a:r>
            <a:r>
              <a:rPr lang="en-US" smtClean="0"/>
              <a:t>478 </a:t>
            </a:r>
            <a:r>
              <a:rPr lang="en-US"/>
              <a:t>vụ.		</a:t>
            </a:r>
            <a:endParaRPr lang="en-US" smtClean="0"/>
          </a:p>
          <a:p>
            <a:pPr marL="0" indent="0">
              <a:buNone/>
            </a:pPr>
            <a:r>
              <a:rPr lang="en-US" smtClean="0"/>
              <a:t>C</a:t>
            </a:r>
            <a:r>
              <a:rPr lang="en-US"/>
              <a:t>. </a:t>
            </a:r>
            <a:r>
              <a:rPr lang="en-US" smtClean="0"/>
              <a:t>479 </a:t>
            </a:r>
            <a:r>
              <a:rPr lang="en-US"/>
              <a:t>vụ.			</a:t>
            </a:r>
            <a:endParaRPr lang="en-US" smtClean="0"/>
          </a:p>
          <a:p>
            <a:pPr marL="0" indent="0">
              <a:buNone/>
            </a:pPr>
            <a:r>
              <a:rPr lang="en-US" smtClean="0"/>
              <a:t>D</a:t>
            </a:r>
            <a:r>
              <a:rPr lang="en-US"/>
              <a:t>. </a:t>
            </a:r>
            <a:r>
              <a:rPr lang="en-US" smtClean="0"/>
              <a:t>480 </a:t>
            </a:r>
            <a:r>
              <a:rPr lang="en-US"/>
              <a:t>vụ.</a:t>
            </a:r>
          </a:p>
          <a:p>
            <a:pPr marL="0" indent="0">
              <a:buNone/>
            </a:pPr>
            <a:endParaRPr lang="en-US"/>
          </a:p>
        </p:txBody>
      </p:sp>
      <p:sp>
        <p:nvSpPr>
          <p:cNvPr id="5" name="Oval 4"/>
          <p:cNvSpPr/>
          <p:nvPr/>
        </p:nvSpPr>
        <p:spPr>
          <a:xfrm>
            <a:off x="395806" y="3828569"/>
            <a:ext cx="609699" cy="53653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0000"/>
                </a:solidFill>
              </a:rPr>
              <a:t>C</a:t>
            </a:r>
            <a:endParaRPr lang="en-US" sz="2400" b="1">
              <a:solidFill>
                <a:srgbClr val="FF0000"/>
              </a:solidFill>
            </a:endParaRPr>
          </a:p>
        </p:txBody>
      </p:sp>
    </p:spTree>
    <p:extLst>
      <p:ext uri="{BB962C8B-B14F-4D97-AF65-F5344CB8AC3E}">
        <p14:creationId xmlns:p14="http://schemas.microsoft.com/office/powerpoint/2010/main" val="312680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a:t>Câu 5. Khi ngồi sau xe máy, đi xe đạp điện đến trường </a:t>
            </a:r>
            <a:r>
              <a:rPr lang="en-US" smtClean="0"/>
              <a:t>học </a:t>
            </a:r>
            <a:r>
              <a:rPr lang="en-US"/>
              <a:t>HS phải có thói quen</a:t>
            </a:r>
          </a:p>
          <a:p>
            <a:pPr marL="514350" indent="-514350">
              <a:buAutoNum type="alphaUcPeriod"/>
            </a:pPr>
            <a:r>
              <a:rPr lang="en-US" smtClean="0"/>
              <a:t>mang </a:t>
            </a:r>
            <a:r>
              <a:rPr lang="en-US"/>
              <a:t>đủ sách vở.				</a:t>
            </a:r>
            <a:endParaRPr lang="en-US" smtClean="0"/>
          </a:p>
          <a:p>
            <a:pPr marL="0" indent="0">
              <a:buNone/>
            </a:pPr>
            <a:r>
              <a:rPr lang="en-US" smtClean="0"/>
              <a:t>B</a:t>
            </a:r>
            <a:r>
              <a:rPr lang="en-US"/>
              <a:t>. đội mũ bảo hiểm.		</a:t>
            </a:r>
          </a:p>
          <a:p>
            <a:pPr marL="0" indent="0">
              <a:buNone/>
            </a:pPr>
            <a:r>
              <a:rPr lang="en-US"/>
              <a:t>C. đi học đúng giờ.				</a:t>
            </a:r>
            <a:endParaRPr lang="en-US" smtClean="0"/>
          </a:p>
          <a:p>
            <a:pPr marL="0" indent="0">
              <a:buNone/>
            </a:pPr>
            <a:r>
              <a:rPr lang="en-US" smtClean="0"/>
              <a:t>D</a:t>
            </a:r>
            <a:r>
              <a:rPr lang="en-US"/>
              <a:t>. không ăn quà vặt.</a:t>
            </a:r>
          </a:p>
          <a:p>
            <a:pPr marL="0" indent="0">
              <a:buNone/>
            </a:pPr>
            <a:endParaRPr lang="en-US"/>
          </a:p>
        </p:txBody>
      </p:sp>
      <p:sp>
        <p:nvSpPr>
          <p:cNvPr id="5" name="Oval 4"/>
          <p:cNvSpPr/>
          <p:nvPr/>
        </p:nvSpPr>
        <p:spPr>
          <a:xfrm>
            <a:off x="395536" y="3284984"/>
            <a:ext cx="609699" cy="53653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0000"/>
                </a:solidFill>
              </a:rPr>
              <a:t>B</a:t>
            </a:r>
            <a:endParaRPr lang="en-US" sz="2400" b="1">
              <a:solidFill>
                <a:srgbClr val="FF0000"/>
              </a:solidFill>
            </a:endParaRPr>
          </a:p>
        </p:txBody>
      </p:sp>
    </p:spTree>
    <p:extLst>
      <p:ext uri="{BB962C8B-B14F-4D97-AF65-F5344CB8AC3E}">
        <p14:creationId xmlns:p14="http://schemas.microsoft.com/office/powerpoint/2010/main" val="1452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a:t>Câu 6. Thành thạo kỹ năng nào sau đây giúp hạn chế nạn đuối nước cho mọi người ?</a:t>
            </a:r>
          </a:p>
          <a:p>
            <a:pPr marL="514350" indent="-514350">
              <a:buAutoNum type="alphaUcPeriod"/>
            </a:pPr>
            <a:r>
              <a:rPr lang="pt-BR" smtClean="0"/>
              <a:t>Câu </a:t>
            </a:r>
            <a:r>
              <a:rPr lang="pt-BR"/>
              <a:t>cá.		</a:t>
            </a:r>
            <a:endParaRPr lang="pt-BR" smtClean="0"/>
          </a:p>
          <a:p>
            <a:pPr marL="0" indent="0">
              <a:buNone/>
            </a:pPr>
            <a:r>
              <a:rPr lang="pt-BR" smtClean="0"/>
              <a:t>B</a:t>
            </a:r>
            <a:r>
              <a:rPr lang="pt-BR"/>
              <a:t>. Lội suối.		</a:t>
            </a:r>
            <a:endParaRPr lang="pt-BR" smtClean="0"/>
          </a:p>
          <a:p>
            <a:pPr marL="0" indent="0">
              <a:buNone/>
            </a:pPr>
            <a:r>
              <a:rPr lang="pt-BR" smtClean="0"/>
              <a:t>C</a:t>
            </a:r>
            <a:r>
              <a:rPr lang="pt-BR"/>
              <a:t>. Leo trèo.		</a:t>
            </a:r>
            <a:endParaRPr lang="pt-BR" smtClean="0"/>
          </a:p>
          <a:p>
            <a:pPr marL="0" indent="0">
              <a:buNone/>
            </a:pPr>
            <a:r>
              <a:rPr lang="en-US" smtClean="0"/>
              <a:t>D</a:t>
            </a:r>
            <a:r>
              <a:rPr lang="en-US"/>
              <a:t>. </a:t>
            </a:r>
            <a:r>
              <a:rPr lang="pt-BR"/>
              <a:t>Bơi lặn.</a:t>
            </a:r>
            <a:endParaRPr lang="en-US"/>
          </a:p>
          <a:p>
            <a:pPr marL="0" indent="0">
              <a:buNone/>
            </a:pPr>
            <a:endParaRPr lang="en-US"/>
          </a:p>
        </p:txBody>
      </p:sp>
      <p:sp>
        <p:nvSpPr>
          <p:cNvPr id="5" name="Oval 4"/>
          <p:cNvSpPr/>
          <p:nvPr/>
        </p:nvSpPr>
        <p:spPr>
          <a:xfrm>
            <a:off x="395536" y="5013176"/>
            <a:ext cx="609699" cy="53653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0000"/>
                </a:solidFill>
              </a:rPr>
              <a:t>D</a:t>
            </a:r>
            <a:endParaRPr lang="en-US" sz="2400" b="1">
              <a:solidFill>
                <a:srgbClr val="FF0000"/>
              </a:solidFill>
            </a:endParaRPr>
          </a:p>
        </p:txBody>
      </p:sp>
    </p:spTree>
    <p:extLst>
      <p:ext uri="{BB962C8B-B14F-4D97-AF65-F5344CB8AC3E}">
        <p14:creationId xmlns:p14="http://schemas.microsoft.com/office/powerpoint/2010/main" val="428603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a:t>Câu 7. Khi thấy một người bạn có nguy cơ bị đuối nước, tốt nhất em nên</a:t>
            </a:r>
          </a:p>
          <a:p>
            <a:pPr marL="514350" indent="-514350">
              <a:buAutoNum type="alphaUcPeriod"/>
            </a:pPr>
            <a:r>
              <a:rPr lang="en-US" smtClean="0"/>
              <a:t>tìm </a:t>
            </a:r>
            <a:r>
              <a:rPr lang="en-US"/>
              <a:t>chặt cây nhỏ ném cho bạn.		</a:t>
            </a:r>
            <a:endParaRPr lang="en-US" smtClean="0"/>
          </a:p>
          <a:p>
            <a:pPr marL="0" indent="0">
              <a:buNone/>
            </a:pPr>
            <a:r>
              <a:rPr lang="en-US" smtClean="0"/>
              <a:t>B</a:t>
            </a:r>
            <a:r>
              <a:rPr lang="en-US"/>
              <a:t>. nhảy ngay xuống cứu bạn lên.</a:t>
            </a:r>
          </a:p>
          <a:p>
            <a:pPr marL="0" indent="0">
              <a:buNone/>
            </a:pPr>
            <a:r>
              <a:rPr lang="pt-BR"/>
              <a:t>C. gọi mọi người giúp đỡ.			</a:t>
            </a:r>
            <a:endParaRPr lang="pt-BR" smtClean="0"/>
          </a:p>
          <a:p>
            <a:pPr marL="0" indent="0">
              <a:buNone/>
            </a:pPr>
            <a:r>
              <a:rPr lang="pt-BR" smtClean="0"/>
              <a:t>D</a:t>
            </a:r>
            <a:r>
              <a:rPr lang="pt-BR"/>
              <a:t>. cởi áo </a:t>
            </a:r>
            <a:r>
              <a:rPr lang="pt-BR" smtClean="0"/>
              <a:t>làm </a:t>
            </a:r>
            <a:r>
              <a:rPr lang="pt-BR"/>
              <a:t>dây cứu bạn.</a:t>
            </a:r>
            <a:endParaRPr lang="en-US"/>
          </a:p>
          <a:p>
            <a:pPr marL="0" indent="0">
              <a:buNone/>
            </a:pPr>
            <a:endParaRPr lang="en-US"/>
          </a:p>
        </p:txBody>
      </p:sp>
      <p:sp>
        <p:nvSpPr>
          <p:cNvPr id="5" name="Oval 4"/>
          <p:cNvSpPr/>
          <p:nvPr/>
        </p:nvSpPr>
        <p:spPr>
          <a:xfrm>
            <a:off x="395536" y="3960642"/>
            <a:ext cx="609699" cy="53653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0000"/>
                </a:solidFill>
              </a:rPr>
              <a:t>C</a:t>
            </a:r>
            <a:endParaRPr lang="en-US" sz="2400" b="1">
              <a:solidFill>
                <a:srgbClr val="FF0000"/>
              </a:solidFill>
            </a:endParaRPr>
          </a:p>
        </p:txBody>
      </p:sp>
    </p:spTree>
    <p:extLst>
      <p:ext uri="{BB962C8B-B14F-4D97-AF65-F5344CB8AC3E}">
        <p14:creationId xmlns:p14="http://schemas.microsoft.com/office/powerpoint/2010/main" val="95201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93204" y="5733256"/>
            <a:ext cx="8229600" cy="536923"/>
          </a:xfrm>
        </p:spPr>
        <p:txBody>
          <a:bodyPr/>
          <a:lstStyle/>
          <a:p>
            <a:pPr marL="0" indent="0" algn="ctr">
              <a:buNone/>
            </a:pPr>
            <a:r>
              <a:rPr lang="en-US" smtClean="0">
                <a:latin typeface="Times New Roman" pitchFamily="18" charset="0"/>
                <a:cs typeface="Times New Roman" pitchFamily="18" charset="0"/>
              </a:rPr>
              <a:t>Tai nạn giao thông ở xã Bình Thạnh 10-2021</a:t>
            </a:r>
            <a:endParaRPr lang="en-US">
              <a:latin typeface="Times New Roman" pitchFamily="18" charset="0"/>
              <a:cs typeface="Times New Roman" pitchFamily="18" charset="0"/>
            </a:endParaRPr>
          </a:p>
        </p:txBody>
      </p:sp>
      <p:pic>
        <p:nvPicPr>
          <p:cNvPr id="3074" name="Picture 2" descr="D:\000A0_CAC MAT CONG TAC 22-23\A11_CHUYEN DE 22-23\NGOAI KHOA AN TOAN GIAO THONG\TAI NAN GT Ở XÃ BÌNH THẠNH 10-2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7848872"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1076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pt-BR"/>
              <a:t>Câu 8. </a:t>
            </a:r>
            <a:r>
              <a:rPr lang="pt-BR" smtClean="0"/>
              <a:t>Hình phạt khi cá nhân, tổ chức giao xe máy cho người không đủ điều kiện lái xe và gây tai nạn là ?</a:t>
            </a:r>
            <a:endParaRPr lang="en-US"/>
          </a:p>
          <a:p>
            <a:pPr marL="514350" indent="-514350">
              <a:buAutoNum type="alphaUcPeriod"/>
            </a:pPr>
            <a:r>
              <a:rPr lang="pt-BR" smtClean="0"/>
              <a:t>bị phạt tối đa 20 triệu đồng.</a:t>
            </a:r>
            <a:r>
              <a:rPr lang="pt-BR"/>
              <a:t>		</a:t>
            </a:r>
            <a:endParaRPr lang="pt-BR" smtClean="0"/>
          </a:p>
          <a:p>
            <a:pPr marL="0" indent="0">
              <a:buNone/>
            </a:pPr>
            <a:r>
              <a:rPr lang="pt-BR" smtClean="0"/>
              <a:t>B</a:t>
            </a:r>
            <a:r>
              <a:rPr lang="pt-BR"/>
              <a:t>. bị phạt tối đa </a:t>
            </a:r>
            <a:r>
              <a:rPr lang="pt-BR" smtClean="0"/>
              <a:t>10 </a:t>
            </a:r>
            <a:r>
              <a:rPr lang="pt-BR"/>
              <a:t>triệu đồng.		</a:t>
            </a:r>
            <a:endParaRPr lang="pt-BR" smtClean="0"/>
          </a:p>
          <a:p>
            <a:pPr marL="0" indent="0">
              <a:buNone/>
            </a:pPr>
            <a:r>
              <a:rPr lang="pt-BR" smtClean="0"/>
              <a:t>C</a:t>
            </a:r>
            <a:r>
              <a:rPr lang="pt-BR"/>
              <a:t>. bị phạt </a:t>
            </a:r>
            <a:r>
              <a:rPr lang="pt-BR" smtClean="0"/>
              <a:t>Cảnh cáo.</a:t>
            </a:r>
            <a:r>
              <a:rPr lang="pt-BR"/>
              <a:t>	.		</a:t>
            </a:r>
            <a:endParaRPr lang="pt-BR" smtClean="0"/>
          </a:p>
          <a:p>
            <a:pPr marL="0" indent="0">
              <a:buNone/>
            </a:pPr>
            <a:r>
              <a:rPr lang="pt-BR" smtClean="0"/>
              <a:t>D</a:t>
            </a:r>
            <a:r>
              <a:rPr lang="pt-BR"/>
              <a:t>. </a:t>
            </a:r>
            <a:r>
              <a:rPr lang="pt-BR" smtClean="0"/>
              <a:t>bị truy tố trách nhiệm hình sự.</a:t>
            </a:r>
            <a:endParaRPr lang="en-US"/>
          </a:p>
          <a:p>
            <a:pPr marL="0" indent="0">
              <a:buNone/>
            </a:pPr>
            <a:endParaRPr lang="en-US"/>
          </a:p>
        </p:txBody>
      </p:sp>
      <p:sp>
        <p:nvSpPr>
          <p:cNvPr id="5" name="Oval 4"/>
          <p:cNvSpPr/>
          <p:nvPr/>
        </p:nvSpPr>
        <p:spPr>
          <a:xfrm>
            <a:off x="367069" y="4915346"/>
            <a:ext cx="609699" cy="53653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0000"/>
                </a:solidFill>
              </a:rPr>
              <a:t>D</a:t>
            </a:r>
            <a:endParaRPr lang="en-US" sz="2400" b="1">
              <a:solidFill>
                <a:srgbClr val="FF0000"/>
              </a:solidFill>
            </a:endParaRPr>
          </a:p>
        </p:txBody>
      </p:sp>
    </p:spTree>
    <p:extLst>
      <p:ext uri="{BB962C8B-B14F-4D97-AF65-F5344CB8AC3E}">
        <p14:creationId xmlns:p14="http://schemas.microsoft.com/office/powerpoint/2010/main" val="405237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pt-BR"/>
              <a:t>Câu 9. </a:t>
            </a:r>
            <a:r>
              <a:rPr lang="pt-BR" smtClean="0"/>
              <a:t>Theo quy định tại NĐ 168, HS </a:t>
            </a:r>
            <a:r>
              <a:rPr lang="pt-BR"/>
              <a:t>không đội mũ bảo hiểm bị xử phạt </a:t>
            </a:r>
            <a:r>
              <a:rPr lang="pt-BR" smtClean="0"/>
              <a:t>tối đa bao </a:t>
            </a:r>
            <a:r>
              <a:rPr lang="pt-BR"/>
              <a:t>nhiêu tiền ?</a:t>
            </a:r>
            <a:endParaRPr lang="en-US"/>
          </a:p>
          <a:p>
            <a:pPr marL="514350" indent="-514350">
              <a:buAutoNum type="alphaUcPeriod"/>
            </a:pPr>
            <a:r>
              <a:rPr lang="pt-BR" smtClean="0"/>
              <a:t>600.000 đồng</a:t>
            </a:r>
            <a:r>
              <a:rPr lang="pt-BR"/>
              <a:t>.			</a:t>
            </a:r>
            <a:endParaRPr lang="pt-BR" smtClean="0"/>
          </a:p>
          <a:p>
            <a:pPr marL="0" indent="0">
              <a:buNone/>
            </a:pPr>
            <a:r>
              <a:rPr lang="pt-BR" smtClean="0"/>
              <a:t>B</a:t>
            </a:r>
            <a:r>
              <a:rPr lang="pt-BR"/>
              <a:t>. </a:t>
            </a:r>
            <a:r>
              <a:rPr lang="pt-BR" smtClean="0"/>
              <a:t>500.000 </a:t>
            </a:r>
            <a:r>
              <a:rPr lang="pt-BR"/>
              <a:t>đồng.</a:t>
            </a:r>
            <a:endParaRPr lang="en-US"/>
          </a:p>
          <a:p>
            <a:pPr marL="0" indent="0">
              <a:buNone/>
            </a:pPr>
            <a:r>
              <a:rPr lang="pt-BR"/>
              <a:t>C. </a:t>
            </a:r>
            <a:r>
              <a:rPr lang="pt-BR" smtClean="0"/>
              <a:t>400.000 </a:t>
            </a:r>
            <a:r>
              <a:rPr lang="pt-BR"/>
              <a:t>đồng.			</a:t>
            </a:r>
            <a:endParaRPr lang="pt-BR" smtClean="0"/>
          </a:p>
          <a:p>
            <a:pPr marL="0" indent="0">
              <a:buNone/>
            </a:pPr>
            <a:r>
              <a:rPr lang="pt-BR" smtClean="0"/>
              <a:t>D</a:t>
            </a:r>
            <a:r>
              <a:rPr lang="pt-BR"/>
              <a:t>. </a:t>
            </a:r>
            <a:r>
              <a:rPr lang="pt-BR" smtClean="0"/>
              <a:t>300.000 đồng</a:t>
            </a:r>
            <a:r>
              <a:rPr lang="pt-BR"/>
              <a:t>.</a:t>
            </a:r>
            <a:endParaRPr lang="en-US"/>
          </a:p>
          <a:p>
            <a:pPr marL="0" indent="0">
              <a:buNone/>
            </a:pPr>
            <a:endParaRPr lang="en-US"/>
          </a:p>
        </p:txBody>
      </p:sp>
      <p:sp>
        <p:nvSpPr>
          <p:cNvPr id="5" name="Oval 4"/>
          <p:cNvSpPr/>
          <p:nvPr/>
        </p:nvSpPr>
        <p:spPr>
          <a:xfrm>
            <a:off x="395535" y="3245455"/>
            <a:ext cx="609699" cy="53653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0000"/>
                </a:solidFill>
              </a:rPr>
              <a:t>A</a:t>
            </a:r>
            <a:endParaRPr lang="en-US" sz="2400" b="1">
              <a:solidFill>
                <a:srgbClr val="FF0000"/>
              </a:solidFill>
            </a:endParaRPr>
          </a:p>
        </p:txBody>
      </p:sp>
    </p:spTree>
    <p:extLst>
      <p:ext uri="{BB962C8B-B14F-4D97-AF65-F5344CB8AC3E}">
        <p14:creationId xmlns:p14="http://schemas.microsoft.com/office/powerpoint/2010/main" val="303410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pt-BR"/>
              <a:t>Câu 10. HS </a:t>
            </a:r>
            <a:r>
              <a:rPr lang="pt-BR" smtClean="0"/>
              <a:t>đi xe máy, xe đạp điện... chạy </a:t>
            </a:r>
            <a:r>
              <a:rPr lang="pt-BR"/>
              <a:t>lạng lách, đánh võng bị xử phạt </a:t>
            </a:r>
            <a:r>
              <a:rPr lang="pt-BR" smtClean="0"/>
              <a:t>tối đa bao </a:t>
            </a:r>
            <a:r>
              <a:rPr lang="pt-BR"/>
              <a:t>nhiêu tiền ?</a:t>
            </a:r>
            <a:endParaRPr lang="en-US"/>
          </a:p>
          <a:p>
            <a:pPr marL="514350" indent="-514350">
              <a:buAutoNum type="alphaUcPeriod"/>
            </a:pPr>
            <a:r>
              <a:rPr lang="pt-BR" smtClean="0"/>
              <a:t>6 </a:t>
            </a:r>
            <a:r>
              <a:rPr lang="pt-BR"/>
              <a:t>triệu đồng.				</a:t>
            </a:r>
            <a:endParaRPr lang="pt-BR" smtClean="0"/>
          </a:p>
          <a:p>
            <a:pPr marL="0" indent="0">
              <a:buNone/>
            </a:pPr>
            <a:r>
              <a:rPr lang="pt-BR" smtClean="0"/>
              <a:t>B</a:t>
            </a:r>
            <a:r>
              <a:rPr lang="pt-BR"/>
              <a:t>. </a:t>
            </a:r>
            <a:r>
              <a:rPr lang="pt-BR" smtClean="0"/>
              <a:t>14 triệu </a:t>
            </a:r>
            <a:r>
              <a:rPr lang="pt-BR"/>
              <a:t>đồng.	</a:t>
            </a:r>
            <a:endParaRPr lang="en-US"/>
          </a:p>
          <a:p>
            <a:pPr marL="0" indent="0">
              <a:buNone/>
            </a:pPr>
            <a:r>
              <a:rPr lang="pt-BR"/>
              <a:t>C. </a:t>
            </a:r>
            <a:r>
              <a:rPr lang="pt-BR" smtClean="0"/>
              <a:t>8 triệu </a:t>
            </a:r>
            <a:r>
              <a:rPr lang="pt-BR"/>
              <a:t>đồng.				</a:t>
            </a:r>
            <a:endParaRPr lang="pt-BR" smtClean="0"/>
          </a:p>
          <a:p>
            <a:pPr marL="0" indent="0">
              <a:buNone/>
            </a:pPr>
            <a:r>
              <a:rPr lang="pt-BR" smtClean="0"/>
              <a:t>D</a:t>
            </a:r>
            <a:r>
              <a:rPr lang="pt-BR"/>
              <a:t>. </a:t>
            </a:r>
            <a:r>
              <a:rPr lang="pt-BR" smtClean="0"/>
              <a:t>10 triệu </a:t>
            </a:r>
            <a:r>
              <a:rPr lang="pt-BR"/>
              <a:t>đồng.</a:t>
            </a:r>
            <a:endParaRPr lang="en-US"/>
          </a:p>
          <a:p>
            <a:pPr marL="0" indent="0">
              <a:buNone/>
            </a:pPr>
            <a:endParaRPr lang="en-US"/>
          </a:p>
        </p:txBody>
      </p:sp>
      <p:sp>
        <p:nvSpPr>
          <p:cNvPr id="5" name="Oval 4"/>
          <p:cNvSpPr/>
          <p:nvPr/>
        </p:nvSpPr>
        <p:spPr>
          <a:xfrm>
            <a:off x="395535" y="3821519"/>
            <a:ext cx="609699" cy="53653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0000"/>
                </a:solidFill>
              </a:rPr>
              <a:t>B</a:t>
            </a:r>
            <a:endParaRPr lang="en-US" sz="2400" b="1">
              <a:solidFill>
                <a:srgbClr val="FF0000"/>
              </a:solidFill>
            </a:endParaRPr>
          </a:p>
        </p:txBody>
      </p:sp>
    </p:spTree>
    <p:extLst>
      <p:ext uri="{BB962C8B-B14F-4D97-AF65-F5344CB8AC3E}">
        <p14:creationId xmlns:p14="http://schemas.microsoft.com/office/powerpoint/2010/main" val="119125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mtClean="0">
                <a:solidFill>
                  <a:srgbClr val="FF0000"/>
                </a:solidFill>
                <a:effectLst>
                  <a:outerShdw blurRad="38100" dist="38100" dir="2700000" algn="tl">
                    <a:srgbClr val="000000">
                      <a:alpha val="43137"/>
                    </a:srgbClr>
                  </a:outerShdw>
                </a:effectLst>
              </a:rPr>
              <a:t>BUỔI NGOẠI KHOÁ ĐẾN ĐÂY LÀ HẾT.</a:t>
            </a:r>
          </a:p>
          <a:p>
            <a:pPr marL="0" indent="0" algn="ctr">
              <a:buNone/>
            </a:pPr>
            <a:r>
              <a:rPr lang="en-US" smtClean="0">
                <a:solidFill>
                  <a:srgbClr val="FF0000"/>
                </a:solidFill>
                <a:effectLst>
                  <a:outerShdw blurRad="38100" dist="38100" dir="2700000" algn="tl">
                    <a:srgbClr val="000000">
                      <a:alpha val="43137"/>
                    </a:srgbClr>
                  </a:outerShdw>
                </a:effectLst>
              </a:rPr>
              <a:t>CHÚC CÁC EM CÓ MỘT NĂM HỌC AN TOÀN, ĐẠT KẾT QUẢ CAO NHẤT !</a:t>
            </a:r>
            <a:endParaRPr lang="en-US">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9848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546100" y="136525"/>
            <a:ext cx="84963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500" b="1">
                <a:solidFill>
                  <a:srgbClr val="CC0000"/>
                </a:solidFill>
              </a:rPr>
              <a:t>THỰC TRẠNG TAI NẠN GIAO THÔNG</a:t>
            </a:r>
          </a:p>
        </p:txBody>
      </p:sp>
      <p:sp>
        <p:nvSpPr>
          <p:cNvPr id="7175" name="AutoShape 7" descr="Hiện trường vụ tai nạn giao thông khiến 13 người tử vong trên quốc lộ 1A qua địa phận tỉnh Quảng Nam hồi tháng 7/2018. Ảnh: Đắc Thành"/>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7" name="AutoShape 9" descr="Hiện trường vụ tai nạn giao thông khiến 13 người tử vong trên quốc lộ 1A qua địa phận tỉnh Quảng Nam hồi tháng 7/2018. Ảnh: Đắc Thành"/>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9" name="AutoShape 11" descr="Hiện trường vụ tai nạn giao thông khiến 13 người tử vong trên quốc lộ 1A qua địa phận tỉnh Quảng Nam hồi tháng 7/2018. Ảnh: Đắc Thành"/>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0" name="Text Box 12"/>
          <p:cNvSpPr txBox="1">
            <a:spLocks noChangeArrowheads="1"/>
          </p:cNvSpPr>
          <p:nvPr/>
        </p:nvSpPr>
        <p:spPr bwMode="auto">
          <a:xfrm>
            <a:off x="177800" y="876300"/>
            <a:ext cx="8915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t>Năm 2018 cả nước xảy ra hơn 18700 vụ tai nạn làm 8200 người bị chết và và 14800 người bị thương</a:t>
            </a:r>
          </a:p>
        </p:txBody>
      </p:sp>
      <p:sp>
        <p:nvSpPr>
          <p:cNvPr id="7182" name="AutoShape 14" descr="Kết quả hình ảnh cho hiện trường vụ tai nạn giao thông làm 13 nguoi thiệt mạng tại quảng nam"/>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4" name="AutoShape 16" descr="Kết quả hình ảnh cho hiện trường vụ tai nạn giao thông làm 13 nguoi thiệt mạng tại quảng nam"/>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6" name="AutoShape 18" descr="Kết quả hình ảnh cho hiện trường vụ tai nạn giao thông làm 13 nguoi thiệt mạng tại quảng nam&quot;"/>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8" name="AutoShape 20" descr="Kết quả hình ảnh cho hiện trường vụ tai nạn giao thông làm 13 nguoi thiệt mạng tại quảng nam&quot;"/>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0" name="AutoShape 22" descr="ttxvn_tainan"/>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7191"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0" y="1955800"/>
            <a:ext cx="7772400" cy="46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8889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3" descr="ttxvn_tainan"/>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89" name="AutoShape 5" descr="ttxvn_tainan"/>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2" name="Text Box 8"/>
          <p:cNvSpPr txBox="1">
            <a:spLocks noChangeArrowheads="1"/>
          </p:cNvSpPr>
          <p:nvPr/>
        </p:nvSpPr>
        <p:spPr bwMode="auto">
          <a:xfrm>
            <a:off x="215900" y="831850"/>
            <a:ext cx="8991600" cy="114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300" b="1"/>
              <a:t>Trong 6 tháng đầu năm 2019, cả nước đã xảy ra 8.385 vụ tai nạn giao thông, làm chết 3.810 người (962 tre em), bị thương 6.358 người</a:t>
            </a:r>
          </a:p>
        </p:txBody>
      </p:sp>
      <p:sp>
        <p:nvSpPr>
          <p:cNvPr id="16393" name="Text Box 9"/>
          <p:cNvSpPr txBox="1">
            <a:spLocks noChangeArrowheads="1"/>
          </p:cNvSpPr>
          <p:nvPr/>
        </p:nvSpPr>
        <p:spPr bwMode="auto">
          <a:xfrm>
            <a:off x="546100" y="98425"/>
            <a:ext cx="8496300"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500" b="1">
                <a:solidFill>
                  <a:srgbClr val="CC0000"/>
                </a:solidFill>
              </a:rPr>
              <a:t>THỰC TRẠNG TAI NẠN GIAO THÔNG</a:t>
            </a:r>
          </a:p>
        </p:txBody>
      </p:sp>
      <p:pic>
        <p:nvPicPr>
          <p:cNvPr id="16395" name="Picture 11" descr="Kết quả hình ảnh cho xe khách đam xe tang&quot;"/>
          <p:cNvPicPr>
            <a:picLocks noChangeAspect="1" noChangeArrowheads="1"/>
          </p:cNvPicPr>
          <p:nvPr/>
        </p:nvPicPr>
        <p:blipFill>
          <a:blip r:embed="rId2">
            <a:extLst>
              <a:ext uri="{28A0092B-C50C-407E-A947-70E740481C1C}">
                <a14:useLocalDpi xmlns:a14="http://schemas.microsoft.com/office/drawing/2010/main" val="0"/>
              </a:ext>
            </a:extLst>
          </a:blip>
          <a:srcRect r="49506"/>
          <a:stretch>
            <a:fillRect/>
          </a:stretch>
        </p:blipFill>
        <p:spPr bwMode="auto">
          <a:xfrm>
            <a:off x="215900" y="2146300"/>
            <a:ext cx="4214813" cy="4267200"/>
          </a:xfrm>
          <a:prstGeom prst="rect">
            <a:avLst/>
          </a:prstGeom>
          <a:noFill/>
          <a:extLst>
            <a:ext uri="{909E8E84-426E-40DD-AFC4-6F175D3DCCD1}">
              <a14:hiddenFill xmlns:a14="http://schemas.microsoft.com/office/drawing/2010/main">
                <a:solidFill>
                  <a:srgbClr val="FFFFFF"/>
                </a:solidFill>
              </a14:hiddenFill>
            </a:ext>
          </a:extLst>
        </p:spPr>
      </p:pic>
      <p:pic>
        <p:nvPicPr>
          <p:cNvPr id="1639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103438"/>
            <a:ext cx="4343400" cy="431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65076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blank</Template>
  <TotalTime>285</TotalTime>
  <Words>2634</Words>
  <Application>Microsoft Office PowerPoint</Application>
  <PresentationFormat>On-screen Show (4:3)</PresentationFormat>
  <Paragraphs>224</Paragraphs>
  <Slides>73</Slides>
  <Notes>0</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Blank</vt:lpstr>
      <vt:lpstr>TRƯỜNG THCS N’THÔN HẠ TỔ KHOA HỌC TỰ NHIÊN</vt:lpstr>
      <vt:lpstr>CHƯƠNG TRÌNH NGOẠI KHOÁ</vt:lpstr>
      <vt:lpstr>I. PHẦN THỨ NHẤT</vt:lpstr>
      <vt:lpstr>Thông 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Nguyên nhân gây tai nạn</vt:lpstr>
      <vt:lpstr>PowerPoint Presentation</vt:lpstr>
      <vt:lpstr>PowerPoint Presentation</vt:lpstr>
      <vt:lpstr>PowerPoint Presentation</vt:lpstr>
      <vt:lpstr>PowerPoint Presentation</vt:lpstr>
      <vt:lpstr>PowerPoint Presentation</vt:lpstr>
      <vt:lpstr>PowerPoint Presentation</vt:lpstr>
      <vt:lpstr>Lỗi HS hay vi phạm và xử phạt </vt:lpstr>
      <vt:lpstr>PowerPoint Presentation</vt:lpstr>
      <vt:lpstr>PowerPoint Presentation</vt:lpstr>
      <vt:lpstr>PowerPoint Presentation</vt:lpstr>
      <vt:lpstr>PowerPoint Presentation</vt:lpstr>
      <vt:lpstr>PowerPoint Presentation</vt:lpstr>
      <vt:lpstr>Một số kỹ năng cần thiết để đảm bảo an toàn khi tham gia giao thông </vt:lpstr>
      <vt:lpstr>Một số kỹ năng cần thiết để đảm bảo an toàn khi tham gia giao thông (tt) </vt:lpstr>
      <vt:lpstr>PowerPoint Presentation</vt:lpstr>
      <vt:lpstr>PowerPoint Presentation</vt:lpstr>
      <vt:lpstr>Quy định tuổi chạy xe máy, xe đạp điện</vt:lpstr>
      <vt:lpstr>PowerPoint Presentation</vt:lpstr>
      <vt:lpstr>PowerPoint Presentation</vt:lpstr>
      <vt:lpstr>I. PHẦN THỨ HAI</vt:lpstr>
      <vt:lpstr>Thông 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Đuối nước là khi có sự xâm nhập đột ngột và nhiều của nước hoặc chất dịch vào đường thở (mũi, mồm, khí phế quản, phổi) làm cho không khí có chứa oxy không thể vào phổi được gọi là đuối nước. Hậu quả là não bị thiếu oxy, nếu không được cấp cứu kịp thời nạn nhân sẽ bị chết hoặc để lại di chứng não nặng nề.  - Trẻ em sức yếu nên rất dễ bị ngạt thở chỉ trong vòng thời gian 2 phút và với trẻ nhỏ, chỉ với lượng nước nhỏ như một xô nước cũng có thể làm trẻ chết đuối.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PHẦN THỨ BA</vt:lpstr>
      <vt:lpstr>Nhắc HS THCS N’Thol Hạ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THCS N’THOL HẠ TỔ KHOA HỌC TỰ NHIÊN</dc:title>
  <dc:creator>Admin</dc:creator>
  <cp:lastModifiedBy>Admin</cp:lastModifiedBy>
  <cp:revision>118</cp:revision>
  <dcterms:created xsi:type="dcterms:W3CDTF">2023-04-16T01:03:53Z</dcterms:created>
  <dcterms:modified xsi:type="dcterms:W3CDTF">2026-03-02T13:59:18Z</dcterms:modified>
</cp:coreProperties>
</file>